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82"/>
  </p:notesMasterIdLst>
  <p:sldIdLst>
    <p:sldId id="569" r:id="rId3"/>
    <p:sldId id="570" r:id="rId4"/>
    <p:sldId id="607" r:id="rId5"/>
    <p:sldId id="612" r:id="rId6"/>
    <p:sldId id="610" r:id="rId7"/>
    <p:sldId id="366" r:id="rId8"/>
    <p:sldId id="611" r:id="rId9"/>
    <p:sldId id="369" r:id="rId10"/>
    <p:sldId id="374" r:id="rId11"/>
    <p:sldId id="367" r:id="rId12"/>
    <p:sldId id="375" r:id="rId13"/>
    <p:sldId id="376" r:id="rId14"/>
    <p:sldId id="613" r:id="rId15"/>
    <p:sldId id="608" r:id="rId16"/>
    <p:sldId id="609" r:id="rId17"/>
    <p:sldId id="614" r:id="rId18"/>
    <p:sldId id="615" r:id="rId19"/>
    <p:sldId id="617" r:id="rId20"/>
    <p:sldId id="616" r:id="rId21"/>
    <p:sldId id="618" r:id="rId22"/>
    <p:sldId id="619" r:id="rId23"/>
    <p:sldId id="620" r:id="rId24"/>
    <p:sldId id="621" r:id="rId25"/>
    <p:sldId id="622" r:id="rId26"/>
    <p:sldId id="623" r:id="rId27"/>
    <p:sldId id="624" r:id="rId28"/>
    <p:sldId id="625" r:id="rId29"/>
    <p:sldId id="626" r:id="rId30"/>
    <p:sldId id="627" r:id="rId31"/>
    <p:sldId id="628" r:id="rId32"/>
    <p:sldId id="523" r:id="rId33"/>
    <p:sldId id="629" r:id="rId34"/>
    <p:sldId id="630" r:id="rId35"/>
    <p:sldId id="631" r:id="rId36"/>
    <p:sldId id="632" r:id="rId37"/>
    <p:sldId id="524" r:id="rId38"/>
    <p:sldId id="525" r:id="rId39"/>
    <p:sldId id="526" r:id="rId40"/>
    <p:sldId id="527" r:id="rId41"/>
    <p:sldId id="528" r:id="rId42"/>
    <p:sldId id="529" r:id="rId43"/>
    <p:sldId id="633" r:id="rId44"/>
    <p:sldId id="634" r:id="rId45"/>
    <p:sldId id="635" r:id="rId46"/>
    <p:sldId id="636" r:id="rId47"/>
    <p:sldId id="637" r:id="rId48"/>
    <p:sldId id="638" r:id="rId49"/>
    <p:sldId id="639" r:id="rId50"/>
    <p:sldId id="640" r:id="rId51"/>
    <p:sldId id="641" r:id="rId52"/>
    <p:sldId id="642" r:id="rId53"/>
    <p:sldId id="643" r:id="rId54"/>
    <p:sldId id="530" r:id="rId55"/>
    <p:sldId id="881" r:id="rId56"/>
    <p:sldId id="645" r:id="rId57"/>
    <p:sldId id="646" r:id="rId58"/>
    <p:sldId id="647" r:id="rId59"/>
    <p:sldId id="648" r:id="rId60"/>
    <p:sldId id="649" r:id="rId61"/>
    <p:sldId id="650" r:id="rId62"/>
    <p:sldId id="651" r:id="rId63"/>
    <p:sldId id="652" r:id="rId64"/>
    <p:sldId id="660" r:id="rId65"/>
    <p:sldId id="661" r:id="rId66"/>
    <p:sldId id="662" r:id="rId67"/>
    <p:sldId id="663" r:id="rId68"/>
    <p:sldId id="664" r:id="rId69"/>
    <p:sldId id="665" r:id="rId70"/>
    <p:sldId id="666" r:id="rId71"/>
    <p:sldId id="667" r:id="rId72"/>
    <p:sldId id="668" r:id="rId73"/>
    <p:sldId id="671" r:id="rId74"/>
    <p:sldId id="672" r:id="rId75"/>
    <p:sldId id="673" r:id="rId76"/>
    <p:sldId id="675" r:id="rId77"/>
    <p:sldId id="676" r:id="rId78"/>
    <p:sldId id="677" r:id="rId79"/>
    <p:sldId id="679" r:id="rId80"/>
    <p:sldId id="680" r:id="rId81"/>
    <p:sldId id="681" r:id="rId82"/>
    <p:sldId id="682" r:id="rId83"/>
    <p:sldId id="683" r:id="rId84"/>
    <p:sldId id="684" r:id="rId85"/>
    <p:sldId id="685" r:id="rId86"/>
    <p:sldId id="686" r:id="rId87"/>
    <p:sldId id="687" r:id="rId88"/>
    <p:sldId id="688" r:id="rId89"/>
    <p:sldId id="689" r:id="rId90"/>
    <p:sldId id="690" r:id="rId91"/>
    <p:sldId id="691" r:id="rId92"/>
    <p:sldId id="692" r:id="rId93"/>
    <p:sldId id="693" r:id="rId94"/>
    <p:sldId id="694" r:id="rId95"/>
    <p:sldId id="695" r:id="rId96"/>
    <p:sldId id="696" r:id="rId97"/>
    <p:sldId id="697" r:id="rId98"/>
    <p:sldId id="698" r:id="rId99"/>
    <p:sldId id="699" r:id="rId100"/>
    <p:sldId id="700" r:id="rId101"/>
    <p:sldId id="701" r:id="rId102"/>
    <p:sldId id="703" r:id="rId103"/>
    <p:sldId id="704" r:id="rId104"/>
    <p:sldId id="705" r:id="rId105"/>
    <p:sldId id="706" r:id="rId106"/>
    <p:sldId id="707" r:id="rId107"/>
    <p:sldId id="708" r:id="rId108"/>
    <p:sldId id="713" r:id="rId109"/>
    <p:sldId id="714" r:id="rId110"/>
    <p:sldId id="715" r:id="rId111"/>
    <p:sldId id="817" r:id="rId112"/>
    <p:sldId id="877" r:id="rId113"/>
    <p:sldId id="878" r:id="rId114"/>
    <p:sldId id="880" r:id="rId115"/>
    <p:sldId id="716" r:id="rId116"/>
    <p:sldId id="717" r:id="rId117"/>
    <p:sldId id="718" r:id="rId118"/>
    <p:sldId id="719" r:id="rId119"/>
    <p:sldId id="720" r:id="rId120"/>
    <p:sldId id="721" r:id="rId121"/>
    <p:sldId id="722" r:id="rId122"/>
    <p:sldId id="723" r:id="rId123"/>
    <p:sldId id="724" r:id="rId124"/>
    <p:sldId id="725" r:id="rId125"/>
    <p:sldId id="726" r:id="rId126"/>
    <p:sldId id="727" r:id="rId127"/>
    <p:sldId id="795" r:id="rId128"/>
    <p:sldId id="796" r:id="rId129"/>
    <p:sldId id="797" r:id="rId130"/>
    <p:sldId id="798" r:id="rId131"/>
    <p:sldId id="799" r:id="rId132"/>
    <p:sldId id="800" r:id="rId133"/>
    <p:sldId id="801" r:id="rId134"/>
    <p:sldId id="802" r:id="rId135"/>
    <p:sldId id="803" r:id="rId136"/>
    <p:sldId id="804" r:id="rId137"/>
    <p:sldId id="818" r:id="rId138"/>
    <p:sldId id="819" r:id="rId139"/>
    <p:sldId id="820" r:id="rId140"/>
    <p:sldId id="821" r:id="rId141"/>
    <p:sldId id="822" r:id="rId142"/>
    <p:sldId id="823" r:id="rId143"/>
    <p:sldId id="824" r:id="rId144"/>
    <p:sldId id="825" r:id="rId145"/>
    <p:sldId id="826" r:id="rId146"/>
    <p:sldId id="827" r:id="rId147"/>
    <p:sldId id="828" r:id="rId148"/>
    <p:sldId id="829" r:id="rId149"/>
    <p:sldId id="830" r:id="rId150"/>
    <p:sldId id="831" r:id="rId151"/>
    <p:sldId id="832" r:id="rId152"/>
    <p:sldId id="833" r:id="rId153"/>
    <p:sldId id="834" r:id="rId154"/>
    <p:sldId id="835" r:id="rId155"/>
    <p:sldId id="836" r:id="rId156"/>
    <p:sldId id="837" r:id="rId157"/>
    <p:sldId id="838" r:id="rId158"/>
    <p:sldId id="839" r:id="rId159"/>
    <p:sldId id="840" r:id="rId160"/>
    <p:sldId id="841" r:id="rId161"/>
    <p:sldId id="842" r:id="rId162"/>
    <p:sldId id="843" r:id="rId163"/>
    <p:sldId id="844" r:id="rId164"/>
    <p:sldId id="845" r:id="rId165"/>
    <p:sldId id="846" r:id="rId166"/>
    <p:sldId id="847" r:id="rId167"/>
    <p:sldId id="848" r:id="rId168"/>
    <p:sldId id="857" r:id="rId169"/>
    <p:sldId id="858" r:id="rId170"/>
    <p:sldId id="869" r:id="rId171"/>
    <p:sldId id="876" r:id="rId172"/>
    <p:sldId id="870" r:id="rId173"/>
    <p:sldId id="669" r:id="rId174"/>
    <p:sldId id="670" r:id="rId175"/>
    <p:sldId id="871" r:id="rId176"/>
    <p:sldId id="674" r:id="rId177"/>
    <p:sldId id="872" r:id="rId178"/>
    <p:sldId id="873" r:id="rId179"/>
    <p:sldId id="678" r:id="rId180"/>
    <p:sldId id="874" r:id="rId1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1168" autoAdjust="0"/>
  </p:normalViewPr>
  <p:slideViewPr>
    <p:cSldViewPr snapToGrid="0">
      <p:cViewPr varScale="1">
        <p:scale>
          <a:sx n="60" d="100"/>
          <a:sy n="60" d="100"/>
        </p:scale>
        <p:origin x="892" y="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notesMaster" Target="notesMasters/notesMaster1.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tableStyles" Target="tableStyle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D2EC57-12C8-468C-A32D-25D9EB250511}" type="datetimeFigureOut">
              <a:rPr lang="en-IN" smtClean="0"/>
              <a:t>16-05-2024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A31DB-FAA5-4074-BB09-4BBB7D1CA1CE}"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A8A31DB-FAA5-4074-BB09-4BBB7D1CA1CE}" type="slidenum">
              <a:rPr lang="en-IN" smtClean="0"/>
              <a:t>15</a:t>
            </a:fld>
            <a:endParaRPr lang="en-IN"/>
          </a:p>
        </p:txBody>
      </p:sp>
    </p:spTree>
    <p:extLst>
      <p:ext uri="{BB962C8B-B14F-4D97-AF65-F5344CB8AC3E}">
        <p14:creationId xmlns:p14="http://schemas.microsoft.com/office/powerpoint/2010/main" val="31980497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000">
                <a:latin typeface="+mn-lt"/>
              </a:defRPr>
            </a:lvl1pPr>
          </a:lstStyle>
          <a:p>
            <a:r>
              <a:rPr lang="en-US" dirty="0"/>
              <a:t>Click to edit Master title style</a:t>
            </a:r>
            <a:endParaRPr lang="en-IN"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p:cNvSpPr>
            <a:spLocks noGrp="1"/>
          </p:cNvSpPr>
          <p:nvPr>
            <p:ph type="dt" sz="half" idx="10"/>
          </p:nvPr>
        </p:nvSpPr>
        <p:spPr/>
        <p:txBody>
          <a:bodyPr/>
          <a:lstStyle/>
          <a:p>
            <a:fld id="{D01A48AA-10E2-4413-848C-DC05FAC6B435}"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B05EB0-6D91-4545-ACA1-260414F47C7E}" type="slidenum">
              <a:rPr lang="en-IN" smtClean="0"/>
              <a:t>‹#›</a:t>
            </a:fld>
            <a:endParaRPr lang="en-IN"/>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84365" y="5591313"/>
            <a:ext cx="2845905" cy="76503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01A48AA-10E2-4413-848C-DC05FAC6B435}"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B05EB0-6D91-4545-ACA1-260414F47C7E}"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01A48AA-10E2-4413-848C-DC05FAC6B435}"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B05EB0-6D91-4545-ACA1-260414F47C7E}"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FDDBAFD-B40E-4671-AB81-2B489CD58EE6}"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158C01-1B12-4937-BDC8-F04BF65F1D9F}" type="slidenum">
              <a:rPr lang="en-IN" smtClean="0"/>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FDDBAFD-B40E-4671-AB81-2B489CD58EE6}"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158C01-1B12-4937-BDC8-F04BF65F1D9F}"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DDBAFD-B40E-4671-AB81-2B489CD58EE6}"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158C01-1B12-4937-BDC8-F04BF65F1D9F}"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5FDDBAFD-B40E-4671-AB81-2B489CD58EE6}" type="datetimeFigureOut">
              <a:rPr lang="en-IN" smtClean="0"/>
              <a:t>16-05-2024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5158C01-1B12-4937-BDC8-F04BF65F1D9F}"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FDDBAFD-B40E-4671-AB81-2B489CD58EE6}" type="datetimeFigureOut">
              <a:rPr lang="en-IN" smtClean="0"/>
              <a:t>16-05-2024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5158C01-1B12-4937-BDC8-F04BF65F1D9F}"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FDDBAFD-B40E-4671-AB81-2B489CD58EE6}" type="datetimeFigureOut">
              <a:rPr lang="en-IN" smtClean="0"/>
              <a:t>16-05-2024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5158C01-1B12-4937-BDC8-F04BF65F1D9F}" type="slidenum">
              <a:rPr lang="en-IN" smtClean="0"/>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DDBAFD-B40E-4671-AB81-2B489CD58EE6}" type="datetimeFigureOut">
              <a:rPr lang="en-IN" smtClean="0"/>
              <a:t>16-05-2024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5158C01-1B12-4937-BDC8-F04BF65F1D9F}" type="slidenum">
              <a:rPr lang="en-IN" smtClean="0"/>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DDBAFD-B40E-4671-AB81-2B489CD58EE6}" type="datetimeFigureOut">
              <a:rPr lang="en-IN" smtClean="0"/>
              <a:t>16-05-2024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5158C01-1B12-4937-BDC8-F04BF65F1D9F}"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atin typeface="+mn-lt"/>
              </a:defRPr>
            </a:lvl1pPr>
          </a:lstStyle>
          <a:p>
            <a:r>
              <a:rPr lang="en-US" dirty="0"/>
              <a:t>Click to edit Master title style</a:t>
            </a:r>
            <a:endParaRPr lang="en-IN"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p:txBody>
          <a:bodyPr/>
          <a:lstStyle/>
          <a:p>
            <a:fld id="{D01A48AA-10E2-4413-848C-DC05FAC6B435}"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B05EB0-6D91-4545-ACA1-260414F47C7E}" type="slidenum">
              <a:rPr lang="en-IN" smtClean="0"/>
              <a:t>‹#›</a:t>
            </a:fld>
            <a:endParaRPr lang="en-IN"/>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2417" y="5971623"/>
            <a:ext cx="2511285" cy="898939"/>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DDBAFD-B40E-4671-AB81-2B489CD58EE6}" type="datetimeFigureOut">
              <a:rPr lang="en-IN" smtClean="0"/>
              <a:t>16-05-2024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5158C01-1B12-4937-BDC8-F04BF65F1D9F}" type="slidenum">
              <a:rPr lang="en-IN" smtClean="0"/>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FDDBAFD-B40E-4671-AB81-2B489CD58EE6}"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158C01-1B12-4937-BDC8-F04BF65F1D9F}" type="slidenum">
              <a:rPr lang="en-IN" smtClean="0"/>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FDDBAFD-B40E-4671-AB81-2B489CD58EE6}"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158C01-1B12-4937-BDC8-F04BF65F1D9F}"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1A48AA-10E2-4413-848C-DC05FAC6B435}"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B05EB0-6D91-4545-ACA1-260414F47C7E}"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01A48AA-10E2-4413-848C-DC05FAC6B435}" type="datetimeFigureOut">
              <a:rPr lang="en-IN" smtClean="0"/>
              <a:t>16-05-2024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B05EB0-6D91-4545-ACA1-260414F47C7E}"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01A48AA-10E2-4413-848C-DC05FAC6B435}" type="datetimeFigureOut">
              <a:rPr lang="en-IN" smtClean="0"/>
              <a:t>16-05-2024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CB05EB0-6D91-4545-ACA1-260414F47C7E}"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01A48AA-10E2-4413-848C-DC05FAC6B435}" type="datetimeFigureOut">
              <a:rPr lang="en-IN" smtClean="0"/>
              <a:t>16-05-2024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B05EB0-6D91-4545-ACA1-260414F47C7E}"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A48AA-10E2-4413-848C-DC05FAC6B435}" type="datetimeFigureOut">
              <a:rPr lang="en-IN" smtClean="0"/>
              <a:t>16-05-2024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CB05EB0-6D91-4545-ACA1-260414F47C7E}"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1A48AA-10E2-4413-848C-DC05FAC6B435}" type="datetimeFigureOut">
              <a:rPr lang="en-IN" smtClean="0"/>
              <a:t>16-05-2024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B05EB0-6D91-4545-ACA1-260414F47C7E}"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1A48AA-10E2-4413-848C-DC05FAC6B435}" type="datetimeFigureOut">
              <a:rPr lang="en-IN" smtClean="0"/>
              <a:t>16-05-2024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B05EB0-6D91-4545-ACA1-260414F47C7E}"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1A48AA-10E2-4413-848C-DC05FAC6B435}" type="datetimeFigureOut">
              <a:rPr lang="en-IN" smtClean="0"/>
              <a:t>16-05-2024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B05EB0-6D91-4545-ACA1-260414F47C7E}"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DBAFD-B40E-4671-AB81-2B489CD58EE6}" type="datetimeFigureOut">
              <a:rPr lang="en-IN" smtClean="0"/>
              <a:t>16-05-2024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158C01-1B12-4937-BDC8-F04BF65F1D9F}" type="slidenum">
              <a:rPr lang="en-IN" smtClean="0"/>
              <a:t>‹#›</a:t>
            </a:fld>
            <a:endParaRPr lang="en-IN"/>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153400" y="5683250"/>
            <a:ext cx="3200400" cy="13462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image" Target="../media/image41.webp"/><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hyperlink" Target="https://www.techtarget.com/searchmobilecomputing/definition/80211" TargetMode="External"/><Relationship Id="rId2" Type="http://schemas.openxmlformats.org/officeDocument/2006/relationships/hyperlink" Target="https://www.techtarget.com/searchnetworking/definition/Ethernet" TargetMode="Externa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hyperlink" Target="https://www.techtarget.com/searchnetworking/definition/Network-layer" TargetMode="Externa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54.webp"/><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image" Target="../media/image55.webp"/><Relationship Id="rId1" Type="http://schemas.openxmlformats.org/officeDocument/2006/relationships/slideLayout" Target="../slideLayouts/slideLayout1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www.javatpoint.com/oracle-tutorial" TargetMode="External"/><Relationship Id="rId2" Type="http://schemas.openxmlformats.org/officeDocument/2006/relationships/hyperlink" Target="https://www.javatpoint.com/mysql-tutorial"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www.javatpoint.com/software" TargetMode="External"/><Relationship Id="rId2" Type="http://schemas.openxmlformats.org/officeDocument/2006/relationships/hyperlink" Target="https://www.javatpoint.com/hardware"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webp"/><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07AE-E204-616A-061D-39321641D1E5}"/>
              </a:ext>
            </a:extLst>
          </p:cNvPr>
          <p:cNvSpPr>
            <a:spLocks noGrp="1"/>
          </p:cNvSpPr>
          <p:nvPr>
            <p:ph type="title"/>
          </p:nvPr>
        </p:nvSpPr>
        <p:spPr/>
        <p:txBody>
          <a:bodyPr/>
          <a:lstStyle/>
          <a:p>
            <a:pPr algn="ctr"/>
            <a:r>
              <a:rPr lang="en-US" dirty="0">
                <a:solidFill>
                  <a:srgbClr val="FF0000"/>
                </a:solidFill>
              </a:rPr>
              <a:t>CSE-2021-SD</a:t>
            </a:r>
            <a:endParaRPr lang="en-IN" dirty="0"/>
          </a:p>
        </p:txBody>
      </p:sp>
      <p:graphicFrame>
        <p:nvGraphicFramePr>
          <p:cNvPr id="7" name="Content Placeholder 6">
            <a:extLst>
              <a:ext uri="{FF2B5EF4-FFF2-40B4-BE49-F238E27FC236}">
                <a16:creationId xmlns:a16="http://schemas.microsoft.com/office/drawing/2014/main" id="{D3626098-5030-E100-BE26-B7C4318264EB}"/>
              </a:ext>
            </a:extLst>
          </p:cNvPr>
          <p:cNvGraphicFramePr>
            <a:graphicFrameLocks noGrp="1"/>
          </p:cNvGraphicFramePr>
          <p:nvPr>
            <p:ph idx="1"/>
            <p:extLst>
              <p:ext uri="{D42A27DB-BD31-4B8C-83A1-F6EECF244321}">
                <p14:modId xmlns:p14="http://schemas.microsoft.com/office/powerpoint/2010/main" val="347185913"/>
              </p:ext>
            </p:extLst>
          </p:nvPr>
        </p:nvGraphicFramePr>
        <p:xfrm>
          <a:off x="489098" y="1967023"/>
          <a:ext cx="11281142" cy="4167964"/>
        </p:xfrm>
        <a:graphic>
          <a:graphicData uri="http://schemas.openxmlformats.org/drawingml/2006/table">
            <a:tbl>
              <a:tblPr/>
              <a:tblGrid>
                <a:gridCol w="2317880">
                  <a:extLst>
                    <a:ext uri="{9D8B030D-6E8A-4147-A177-3AD203B41FA5}">
                      <a16:colId xmlns:a16="http://schemas.microsoft.com/office/drawing/2014/main" val="1278157446"/>
                    </a:ext>
                  </a:extLst>
                </a:gridCol>
                <a:gridCol w="3830177">
                  <a:extLst>
                    <a:ext uri="{9D8B030D-6E8A-4147-A177-3AD203B41FA5}">
                      <a16:colId xmlns:a16="http://schemas.microsoft.com/office/drawing/2014/main" val="1890789415"/>
                    </a:ext>
                  </a:extLst>
                </a:gridCol>
                <a:gridCol w="1832866">
                  <a:extLst>
                    <a:ext uri="{9D8B030D-6E8A-4147-A177-3AD203B41FA5}">
                      <a16:colId xmlns:a16="http://schemas.microsoft.com/office/drawing/2014/main" val="1054151703"/>
                    </a:ext>
                  </a:extLst>
                </a:gridCol>
                <a:gridCol w="3300219">
                  <a:extLst>
                    <a:ext uri="{9D8B030D-6E8A-4147-A177-3AD203B41FA5}">
                      <a16:colId xmlns:a16="http://schemas.microsoft.com/office/drawing/2014/main" val="3974584795"/>
                    </a:ext>
                  </a:extLst>
                </a:gridCol>
              </a:tblGrid>
              <a:tr h="737797">
                <a:tc>
                  <a:txBody>
                    <a:bodyPr/>
                    <a:lstStyle/>
                    <a:p>
                      <a:pPr rtl="0" fontAlgn="t"/>
                      <a:r>
                        <a:rPr lang="en-IN" sz="2000" b="0" dirty="0">
                          <a:effectLst/>
                          <a:latin typeface="Times New Roman" panose="02020603050405020304" pitchFamily="18" charset="0"/>
                        </a:rPr>
                        <a:t>Institute/School Name</a:t>
                      </a:r>
                    </a:p>
                  </a:txBody>
                  <a:tcPr marL="19050" marR="19050" marT="12700" marB="12700">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gridSpan="3">
                  <a:txBody>
                    <a:bodyPr/>
                    <a:lstStyle/>
                    <a:p>
                      <a:pPr rtl="0" fontAlgn="t"/>
                      <a:r>
                        <a:rPr lang="en-US" sz="2000" b="0" dirty="0" err="1">
                          <a:effectLst/>
                          <a:latin typeface="Times New Roman" panose="02020603050405020304" pitchFamily="18" charset="0"/>
                        </a:rPr>
                        <a:t>Chitkara</a:t>
                      </a:r>
                      <a:r>
                        <a:rPr lang="en-US" sz="2000" b="0" dirty="0">
                          <a:effectLst/>
                          <a:latin typeface="Times New Roman" panose="02020603050405020304" pitchFamily="18" charset="0"/>
                        </a:rPr>
                        <a:t> University Institute of Engineering and Technology</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298952846"/>
                  </a:ext>
                </a:extLst>
              </a:tr>
              <a:tr h="663502">
                <a:tc>
                  <a:txBody>
                    <a:bodyPr/>
                    <a:lstStyle/>
                    <a:p>
                      <a:pPr rtl="0" fontAlgn="t"/>
                      <a:r>
                        <a:rPr lang="en-IN" sz="2000" b="0">
                          <a:effectLst/>
                          <a:latin typeface="Times New Roman" panose="02020603050405020304" pitchFamily="18" charset="0"/>
                        </a:rPr>
                        <a:t>Department Name</a:t>
                      </a:r>
                    </a:p>
                  </a:txBody>
                  <a:tcPr marL="19050" marR="19050" marT="12700" marB="12700">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gridSpan="3">
                  <a:txBody>
                    <a:bodyPr/>
                    <a:lstStyle/>
                    <a:p>
                      <a:pPr rtl="0" fontAlgn="t"/>
                      <a:r>
                        <a:rPr lang="en-US" sz="2000" b="0">
                          <a:effectLst/>
                          <a:latin typeface="Times New Roman" panose="02020603050405020304" pitchFamily="18" charset="0"/>
                        </a:rPr>
                        <a:t>Department of Computer Science &amp; Engineering</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334729791"/>
                  </a:ext>
                </a:extLst>
              </a:tr>
              <a:tr h="389622">
                <a:tc>
                  <a:txBody>
                    <a:bodyPr/>
                    <a:lstStyle/>
                    <a:p>
                      <a:pPr rtl="0" fontAlgn="t"/>
                      <a:r>
                        <a:rPr lang="en-IN" sz="2000" b="0">
                          <a:effectLst/>
                          <a:latin typeface="Times New Roman" panose="02020603050405020304" pitchFamily="18" charset="0"/>
                        </a:rPr>
                        <a:t>Programme Name</a:t>
                      </a:r>
                    </a:p>
                  </a:txBody>
                  <a:tcPr marL="19050" marR="19050" marT="12700" marB="12700">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gridSpan="3">
                  <a:txBody>
                    <a:bodyPr/>
                    <a:lstStyle/>
                    <a:p>
                      <a:pPr rtl="0" fontAlgn="t"/>
                      <a:r>
                        <a:rPr lang="en-US" sz="2000" b="0" dirty="0">
                          <a:effectLst/>
                          <a:latin typeface="Times New Roman" panose="02020603050405020304" pitchFamily="18" charset="0"/>
                        </a:rPr>
                        <a:t>Bachelor of Engineering (B.E.), Computer Science &amp; Engineering</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436436530"/>
                  </a:ext>
                </a:extLst>
              </a:tr>
              <a:tr h="737797">
                <a:tc>
                  <a:txBody>
                    <a:bodyPr/>
                    <a:lstStyle/>
                    <a:p>
                      <a:pPr rtl="0" fontAlgn="t"/>
                      <a:r>
                        <a:rPr lang="en-IN" sz="2000" b="0">
                          <a:effectLst/>
                          <a:latin typeface="Times New Roman" panose="02020603050405020304" pitchFamily="18" charset="0"/>
                        </a:rPr>
                        <a:t>Course Name</a:t>
                      </a:r>
                    </a:p>
                  </a:txBody>
                  <a:tcPr marL="19050" marR="19050" marT="12700" marB="12700">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IN" sz="2000" b="1" dirty="0">
                          <a:effectLst/>
                          <a:latin typeface="Times New Roman" panose="02020603050405020304" pitchFamily="18" charset="0"/>
                        </a:rPr>
                        <a:t>SYSTEM DESIGN</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IN" sz="2000" b="0" dirty="0">
                          <a:effectLst/>
                          <a:latin typeface="Times New Roman" panose="02020603050405020304" pitchFamily="18" charset="0"/>
                        </a:rPr>
                        <a:t>Session</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IN" sz="2000" b="0">
                          <a:effectLst/>
                          <a:latin typeface="Times New Roman" panose="02020603050405020304" pitchFamily="18" charset="0"/>
                        </a:rPr>
                        <a:t>2023-2024</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609798409"/>
                  </a:ext>
                </a:extLst>
              </a:tr>
              <a:tr h="511827">
                <a:tc>
                  <a:txBody>
                    <a:bodyPr/>
                    <a:lstStyle/>
                    <a:p>
                      <a:pPr rtl="0" fontAlgn="t"/>
                      <a:r>
                        <a:rPr lang="en-IN" sz="2000" b="0">
                          <a:effectLst/>
                          <a:latin typeface="Times New Roman" panose="02020603050405020304" pitchFamily="18" charset="0"/>
                        </a:rPr>
                        <a:t>Course Code</a:t>
                      </a:r>
                    </a:p>
                  </a:txBody>
                  <a:tcPr marL="19050" marR="19050" marT="12700" marB="12700">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IN" sz="2000" dirty="0"/>
                        <a:t>CS254H</a:t>
                      </a:r>
                      <a:endParaRPr lang="en-IN" sz="2000" b="0" dirty="0">
                        <a:effectLst/>
                        <a:latin typeface="Times New Roman" panose="02020603050405020304" pitchFamily="18" charset="0"/>
                      </a:endParaRP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IN" sz="2000" b="0" dirty="0">
                          <a:effectLst/>
                          <a:latin typeface="Times New Roman" panose="02020603050405020304" pitchFamily="18" charset="0"/>
                        </a:rPr>
                        <a:t>Semester/Batch</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IN" sz="2000" b="0" dirty="0">
                          <a:effectLst/>
                          <a:latin typeface="Times New Roman" panose="02020603050405020304" pitchFamily="18" charset="0"/>
                        </a:rPr>
                        <a:t>5th/2021</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81955874"/>
                  </a:ext>
                </a:extLst>
              </a:tr>
              <a:tr h="737797">
                <a:tc>
                  <a:txBody>
                    <a:bodyPr/>
                    <a:lstStyle/>
                    <a:p>
                      <a:pPr rtl="0" fontAlgn="t"/>
                      <a:r>
                        <a:rPr lang="en-IN" sz="2000" b="0">
                          <a:effectLst/>
                          <a:latin typeface="Times New Roman" panose="02020603050405020304" pitchFamily="18" charset="0"/>
                        </a:rPr>
                        <a:t>L-T-P (Per Week)</a:t>
                      </a:r>
                    </a:p>
                  </a:txBody>
                  <a:tcPr marL="19050" marR="19050" marT="12700" marB="12700">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l" rtl="0" fontAlgn="t"/>
                      <a:r>
                        <a:rPr lang="en-IN" sz="2000" b="0" dirty="0">
                          <a:effectLst/>
                          <a:latin typeface="Times New Roman" panose="02020603050405020304" pitchFamily="18" charset="0"/>
                        </a:rPr>
                        <a:t>2-0-0</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IN" sz="2000" b="0">
                          <a:effectLst/>
                          <a:latin typeface="Times New Roman" panose="02020603050405020304" pitchFamily="18" charset="0"/>
                        </a:rPr>
                        <a:t>Course Credits</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t"/>
                      <a:r>
                        <a:rPr lang="en-IN" sz="2000" b="0" dirty="0">
                          <a:effectLst/>
                          <a:latin typeface="Times New Roman" panose="02020603050405020304" pitchFamily="18" charset="0"/>
                        </a:rPr>
                        <a:t>02</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29303049"/>
                  </a:ext>
                </a:extLst>
              </a:tr>
              <a:tr h="389622">
                <a:tc>
                  <a:txBody>
                    <a:bodyPr/>
                    <a:lstStyle/>
                    <a:p>
                      <a:pPr rtl="0" fontAlgn="t"/>
                      <a:r>
                        <a:rPr lang="en-IN" sz="2000" b="0" dirty="0">
                          <a:effectLst/>
                          <a:latin typeface="Times New Roman" panose="02020603050405020304" pitchFamily="18" charset="0"/>
                        </a:rPr>
                        <a:t>Course Coordinator</a:t>
                      </a:r>
                    </a:p>
                  </a:txBody>
                  <a:tcPr marL="19050" marR="19050" marT="12700" marB="12700">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rtl="0" fontAlgn="t"/>
                      <a:r>
                        <a:rPr lang="en-IN" sz="2000" b="0" dirty="0" err="1">
                          <a:effectLst/>
                          <a:latin typeface="Times New Roman" panose="02020603050405020304" pitchFamily="18" charset="0"/>
                        </a:rPr>
                        <a:t>Dr.</a:t>
                      </a:r>
                      <a:r>
                        <a:rPr lang="en-IN" sz="2000" b="0" dirty="0">
                          <a:effectLst/>
                          <a:latin typeface="Times New Roman" panose="02020603050405020304" pitchFamily="18" charset="0"/>
                        </a:rPr>
                        <a:t> Parul</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186103047"/>
                  </a:ext>
                </a:extLst>
              </a:tr>
            </a:tbl>
          </a:graphicData>
        </a:graphic>
      </p:graphicFrame>
    </p:spTree>
    <p:extLst>
      <p:ext uri="{BB962C8B-B14F-4D97-AF65-F5344CB8AC3E}">
        <p14:creationId xmlns:p14="http://schemas.microsoft.com/office/powerpoint/2010/main" val="263040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6354"/>
          </a:xfrm>
        </p:spPr>
        <p:txBody>
          <a:bodyPr>
            <a:normAutofit/>
          </a:bodyPr>
          <a:lstStyle/>
          <a:p>
            <a:pPr algn="ctr"/>
            <a:r>
              <a:rPr lang="en-IN" b="1" dirty="0">
                <a:solidFill>
                  <a:srgbClr val="FF0000"/>
                </a:solidFill>
              </a:rPr>
              <a:t>Agile Model</a:t>
            </a:r>
          </a:p>
        </p:txBody>
      </p:sp>
      <p:sp>
        <p:nvSpPr>
          <p:cNvPr id="7" name="Content Placeholder 6"/>
          <p:cNvSpPr>
            <a:spLocks noGrp="1"/>
          </p:cNvSpPr>
          <p:nvPr>
            <p:ph idx="1"/>
          </p:nvPr>
        </p:nvSpPr>
        <p:spPr>
          <a:xfrm>
            <a:off x="838200" y="1350335"/>
            <a:ext cx="10515600" cy="4826628"/>
          </a:xfrm>
        </p:spPr>
        <p:txBody>
          <a:bodyPr>
            <a:normAutofit fontScale="92500" lnSpcReduction="10000"/>
          </a:bodyPr>
          <a:lstStyle/>
          <a:p>
            <a:r>
              <a:rPr lang="en-US" dirty="0"/>
              <a:t>"</a:t>
            </a:r>
            <a:r>
              <a:rPr lang="en-US" b="1" dirty="0"/>
              <a:t>Agile process model</a:t>
            </a:r>
            <a:r>
              <a:rPr lang="en-US" dirty="0"/>
              <a:t>" refers to a software development approach based on iterative development. </a:t>
            </a:r>
          </a:p>
          <a:p>
            <a:r>
              <a:rPr lang="en-US" dirty="0"/>
              <a:t>Agile methods break tasks into smaller iterations, or parts do not directly involve long term planning. </a:t>
            </a:r>
          </a:p>
          <a:p>
            <a:r>
              <a:rPr lang="en-US" dirty="0"/>
              <a:t>The project scope and requirements are laid down at the beginning of the development process. Plans regarding the number of iterations, the duration and the scope of each iteration are clearly defined in advance.</a:t>
            </a:r>
          </a:p>
          <a:p>
            <a:r>
              <a:rPr lang="en-US" dirty="0"/>
              <a:t>Each iteration is considered as a short time "frame" in the Agile process model, which typically lasts from one to four weeks. </a:t>
            </a:r>
          </a:p>
          <a:p>
            <a:r>
              <a:rPr lang="en-US" dirty="0"/>
              <a:t>The division of the entire project into smaller parts helps to minimize the project risk and to reduce the overall project delivery time requirements. Each iteration involves a team working through a full software development life cycle.</a:t>
            </a:r>
          </a:p>
          <a:p>
            <a:endParaRPr lang="en-IN"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6138-47C2-67F2-7E42-F21252AB0D39}"/>
              </a:ext>
            </a:extLst>
          </p:cNvPr>
          <p:cNvSpPr>
            <a:spLocks noGrp="1"/>
          </p:cNvSpPr>
          <p:nvPr>
            <p:ph type="title"/>
          </p:nvPr>
        </p:nvSpPr>
        <p:spPr/>
        <p:txBody>
          <a:bodyPr/>
          <a:lstStyle/>
          <a:p>
            <a:pPr algn="ctr"/>
            <a:r>
              <a:rPr lang="en-US" b="1" dirty="0">
                <a:solidFill>
                  <a:srgbClr val="FF0000"/>
                </a:solidFill>
              </a:rPr>
              <a:t>Types of Mesh topology</a:t>
            </a:r>
            <a:endParaRPr lang="en-IN" dirty="0">
              <a:solidFill>
                <a:srgbClr val="FF0000"/>
              </a:solidFill>
            </a:endParaRPr>
          </a:p>
        </p:txBody>
      </p:sp>
      <p:sp>
        <p:nvSpPr>
          <p:cNvPr id="3" name="Content Placeholder 2">
            <a:extLst>
              <a:ext uri="{FF2B5EF4-FFF2-40B4-BE49-F238E27FC236}">
                <a16:creationId xmlns:a16="http://schemas.microsoft.com/office/drawing/2014/main" id="{5C34348A-1913-0B2F-A5F5-4BF797D614CF}"/>
              </a:ext>
            </a:extLst>
          </p:cNvPr>
          <p:cNvSpPr>
            <a:spLocks noGrp="1"/>
          </p:cNvSpPr>
          <p:nvPr>
            <p:ph idx="1"/>
          </p:nvPr>
        </p:nvSpPr>
        <p:spPr/>
        <p:txBody>
          <a:bodyPr/>
          <a:lstStyle/>
          <a:p>
            <a:pPr>
              <a:buFont typeface="Arial" panose="020B0604020202020204" pitchFamily="34" charset="0"/>
              <a:buChar char="•"/>
            </a:pPr>
            <a:r>
              <a:rPr lang="en-US" dirty="0"/>
              <a:t>Fully connected mesh topology</a:t>
            </a:r>
          </a:p>
          <a:p>
            <a:pPr>
              <a:buFont typeface="Arial" panose="020B0604020202020204" pitchFamily="34" charset="0"/>
              <a:buChar char="•"/>
            </a:pPr>
            <a:r>
              <a:rPr lang="en-US" dirty="0"/>
              <a:t>Partially connected mesh topology</a:t>
            </a:r>
          </a:p>
          <a:p>
            <a:pPr marL="0" indent="0">
              <a:buNone/>
            </a:pPr>
            <a:endParaRPr lang="en-IN" dirty="0"/>
          </a:p>
        </p:txBody>
      </p:sp>
      <p:pic>
        <p:nvPicPr>
          <p:cNvPr id="5" name="Picture 4">
            <a:extLst>
              <a:ext uri="{FF2B5EF4-FFF2-40B4-BE49-F238E27FC236}">
                <a16:creationId xmlns:a16="http://schemas.microsoft.com/office/drawing/2014/main" id="{BCFD2792-EA32-1C43-C134-221FC197F5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133" y="3232299"/>
            <a:ext cx="3943900" cy="2040010"/>
          </a:xfrm>
          <a:prstGeom prst="rect">
            <a:avLst/>
          </a:prstGeom>
        </p:spPr>
      </p:pic>
    </p:spTree>
    <p:extLst>
      <p:ext uri="{BB962C8B-B14F-4D97-AF65-F5344CB8AC3E}">
        <p14:creationId xmlns:p14="http://schemas.microsoft.com/office/powerpoint/2010/main" val="13391133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C1331-6EEA-50F6-4A46-44ED15CDF659}"/>
              </a:ext>
            </a:extLst>
          </p:cNvPr>
          <p:cNvSpPr>
            <a:spLocks noGrp="1"/>
          </p:cNvSpPr>
          <p:nvPr>
            <p:ph type="title"/>
          </p:nvPr>
        </p:nvSpPr>
        <p:spPr/>
        <p:txBody>
          <a:bodyPr/>
          <a:lstStyle/>
          <a:p>
            <a:pPr algn="ctr"/>
            <a:r>
              <a:rPr lang="en-IN" b="1" dirty="0">
                <a:solidFill>
                  <a:srgbClr val="FF0000"/>
                </a:solidFill>
              </a:rPr>
              <a:t>Advantages of Mesh topology</a:t>
            </a:r>
            <a:br>
              <a:rPr lang="en-IN" b="1" dirty="0"/>
            </a:br>
            <a:endParaRPr lang="en-IN" dirty="0"/>
          </a:p>
        </p:txBody>
      </p:sp>
      <p:sp>
        <p:nvSpPr>
          <p:cNvPr id="3" name="Content Placeholder 2">
            <a:extLst>
              <a:ext uri="{FF2B5EF4-FFF2-40B4-BE49-F238E27FC236}">
                <a16:creationId xmlns:a16="http://schemas.microsoft.com/office/drawing/2014/main" id="{B0E1A128-797A-A9D2-39F0-DDF3B198BB3D}"/>
              </a:ext>
            </a:extLst>
          </p:cNvPr>
          <p:cNvSpPr>
            <a:spLocks noGrp="1"/>
          </p:cNvSpPr>
          <p:nvPr>
            <p:ph idx="1"/>
          </p:nvPr>
        </p:nvSpPr>
        <p:spPr>
          <a:xfrm>
            <a:off x="838200" y="1825625"/>
            <a:ext cx="10515600" cy="3022822"/>
          </a:xfrm>
        </p:spPr>
        <p:txBody>
          <a:bodyPr/>
          <a:lstStyle/>
          <a:p>
            <a:r>
              <a:rPr lang="en-US" b="1" dirty="0"/>
              <a:t>Reliable:</a:t>
            </a:r>
            <a:r>
              <a:rPr lang="en-US" dirty="0"/>
              <a:t> The mesh topology networks are very reliable as if any link breakdown will not affect the communication between connected computers.</a:t>
            </a:r>
          </a:p>
          <a:p>
            <a:r>
              <a:rPr lang="en-US" b="1" dirty="0"/>
              <a:t>Fast Communication:</a:t>
            </a:r>
            <a:r>
              <a:rPr lang="en-US" dirty="0"/>
              <a:t> Communication is very fast between the nodes.</a:t>
            </a:r>
          </a:p>
          <a:p>
            <a:r>
              <a:rPr lang="en-US" b="1" dirty="0"/>
              <a:t>Easier Reconfiguration:</a:t>
            </a:r>
            <a:r>
              <a:rPr lang="en-US" dirty="0"/>
              <a:t> Adding new devices would not disrupt the communication between other devices.</a:t>
            </a:r>
          </a:p>
          <a:p>
            <a:endParaRPr lang="en-IN" dirty="0"/>
          </a:p>
        </p:txBody>
      </p:sp>
    </p:spTree>
    <p:extLst>
      <p:ext uri="{BB962C8B-B14F-4D97-AF65-F5344CB8AC3E}">
        <p14:creationId xmlns:p14="http://schemas.microsoft.com/office/powerpoint/2010/main" val="18505145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05DEA-CFA1-962B-943B-ECE76D5129C2}"/>
              </a:ext>
            </a:extLst>
          </p:cNvPr>
          <p:cNvSpPr>
            <a:spLocks noGrp="1"/>
          </p:cNvSpPr>
          <p:nvPr>
            <p:ph type="title"/>
          </p:nvPr>
        </p:nvSpPr>
        <p:spPr/>
        <p:txBody>
          <a:bodyPr/>
          <a:lstStyle/>
          <a:p>
            <a:pPr algn="ctr"/>
            <a:r>
              <a:rPr lang="en-IN" b="1" dirty="0">
                <a:solidFill>
                  <a:srgbClr val="FF0000"/>
                </a:solidFill>
              </a:rPr>
              <a:t>Disadvantages of Mesh topology</a:t>
            </a:r>
            <a:endParaRPr lang="en-IN" dirty="0"/>
          </a:p>
        </p:txBody>
      </p:sp>
      <p:sp>
        <p:nvSpPr>
          <p:cNvPr id="3" name="Content Placeholder 2">
            <a:extLst>
              <a:ext uri="{FF2B5EF4-FFF2-40B4-BE49-F238E27FC236}">
                <a16:creationId xmlns:a16="http://schemas.microsoft.com/office/drawing/2014/main" id="{B1E52C59-DB48-0A00-1E55-361D416B4EEB}"/>
              </a:ext>
            </a:extLst>
          </p:cNvPr>
          <p:cNvSpPr>
            <a:spLocks noGrp="1"/>
          </p:cNvSpPr>
          <p:nvPr>
            <p:ph idx="1"/>
          </p:nvPr>
        </p:nvSpPr>
        <p:spPr>
          <a:xfrm>
            <a:off x="838200" y="1825625"/>
            <a:ext cx="10515600" cy="3022822"/>
          </a:xfrm>
        </p:spPr>
        <p:txBody>
          <a:bodyPr>
            <a:normAutofit lnSpcReduction="10000"/>
          </a:bodyPr>
          <a:lstStyle/>
          <a:p>
            <a:pPr>
              <a:buFont typeface="Arial" panose="020B0604020202020204" pitchFamily="34" charset="0"/>
              <a:buChar char="•"/>
            </a:pPr>
            <a:r>
              <a:rPr lang="en-US" b="1" dirty="0"/>
              <a:t>Cost:</a:t>
            </a:r>
            <a:r>
              <a:rPr lang="en-US" dirty="0"/>
              <a:t> A mesh topology contains a large number of connected devices such as a router and more transmission media than other topologies.</a:t>
            </a:r>
          </a:p>
          <a:p>
            <a:pPr>
              <a:buFont typeface="Arial" panose="020B0604020202020204" pitchFamily="34" charset="0"/>
              <a:buChar char="•"/>
            </a:pPr>
            <a:r>
              <a:rPr lang="en-US" b="1" dirty="0"/>
              <a:t>Management:</a:t>
            </a:r>
            <a:r>
              <a:rPr lang="en-US" dirty="0"/>
              <a:t> Mesh topology networks are very large and very difficult to maintain and manage. If the network is not monitored carefully, then the communication link failure goes undetected.</a:t>
            </a:r>
          </a:p>
          <a:p>
            <a:pPr>
              <a:buFont typeface="Arial" panose="020B0604020202020204" pitchFamily="34" charset="0"/>
              <a:buChar char="•"/>
            </a:pPr>
            <a:r>
              <a:rPr lang="en-US" b="1" dirty="0"/>
              <a:t>Efficiency:</a:t>
            </a:r>
            <a:r>
              <a:rPr lang="en-US" dirty="0"/>
              <a:t> In this topology, redundant connections are high that reduces the efficiency of the network.</a:t>
            </a:r>
          </a:p>
          <a:p>
            <a:pPr marL="0" indent="0">
              <a:buNone/>
            </a:pPr>
            <a:endParaRPr lang="en-IN" dirty="0"/>
          </a:p>
        </p:txBody>
      </p:sp>
    </p:spTree>
    <p:extLst>
      <p:ext uri="{BB962C8B-B14F-4D97-AF65-F5344CB8AC3E}">
        <p14:creationId xmlns:p14="http://schemas.microsoft.com/office/powerpoint/2010/main" val="8824741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BCEB-A096-48F5-CC96-91E706A14545}"/>
              </a:ext>
            </a:extLst>
          </p:cNvPr>
          <p:cNvSpPr>
            <a:spLocks noGrp="1"/>
          </p:cNvSpPr>
          <p:nvPr>
            <p:ph type="title"/>
          </p:nvPr>
        </p:nvSpPr>
        <p:spPr/>
        <p:txBody>
          <a:bodyPr/>
          <a:lstStyle/>
          <a:p>
            <a:pPr algn="ctr"/>
            <a:r>
              <a:rPr lang="en-IN" b="1" dirty="0">
                <a:solidFill>
                  <a:srgbClr val="FF0000"/>
                </a:solidFill>
              </a:rPr>
              <a:t>Hybrid Topology</a:t>
            </a:r>
            <a:endParaRPr lang="en-IN" dirty="0">
              <a:solidFill>
                <a:srgbClr val="FF0000"/>
              </a:solidFill>
            </a:endParaRPr>
          </a:p>
        </p:txBody>
      </p:sp>
      <p:pic>
        <p:nvPicPr>
          <p:cNvPr id="5" name="Content Placeholder 4">
            <a:extLst>
              <a:ext uri="{FF2B5EF4-FFF2-40B4-BE49-F238E27FC236}">
                <a16:creationId xmlns:a16="http://schemas.microsoft.com/office/drawing/2014/main" id="{82C75A5E-29B9-56A4-2484-941DBC518D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9823" y="1825625"/>
            <a:ext cx="8102010" cy="4351338"/>
          </a:xfrm>
        </p:spPr>
      </p:pic>
    </p:spTree>
    <p:extLst>
      <p:ext uri="{BB962C8B-B14F-4D97-AF65-F5344CB8AC3E}">
        <p14:creationId xmlns:p14="http://schemas.microsoft.com/office/powerpoint/2010/main" val="3079168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5612D-22C0-8176-D145-37BC8F5C86F4}"/>
              </a:ext>
            </a:extLst>
          </p:cNvPr>
          <p:cNvSpPr>
            <a:spLocks noGrp="1"/>
          </p:cNvSpPr>
          <p:nvPr>
            <p:ph type="title"/>
          </p:nvPr>
        </p:nvSpPr>
        <p:spPr/>
        <p:txBody>
          <a:bodyPr/>
          <a:lstStyle/>
          <a:p>
            <a:pPr algn="ctr"/>
            <a:r>
              <a:rPr lang="en-IN" b="1" dirty="0">
                <a:solidFill>
                  <a:srgbClr val="FF0000"/>
                </a:solidFill>
              </a:rPr>
              <a:t>Hybrid Topology</a:t>
            </a:r>
            <a:endParaRPr lang="en-IN" dirty="0"/>
          </a:p>
        </p:txBody>
      </p:sp>
      <p:sp>
        <p:nvSpPr>
          <p:cNvPr id="3" name="Content Placeholder 2">
            <a:extLst>
              <a:ext uri="{FF2B5EF4-FFF2-40B4-BE49-F238E27FC236}">
                <a16:creationId xmlns:a16="http://schemas.microsoft.com/office/drawing/2014/main" id="{29C0C5EF-0C60-8653-6BD8-47E6AA38879A}"/>
              </a:ext>
            </a:extLst>
          </p:cNvPr>
          <p:cNvSpPr>
            <a:spLocks noGrp="1"/>
          </p:cNvSpPr>
          <p:nvPr>
            <p:ph idx="1"/>
          </p:nvPr>
        </p:nvSpPr>
        <p:spPr>
          <a:xfrm>
            <a:off x="838200" y="1825625"/>
            <a:ext cx="10515600" cy="3352431"/>
          </a:xfrm>
        </p:spPr>
        <p:txBody>
          <a:bodyPr/>
          <a:lstStyle/>
          <a:p>
            <a:pPr>
              <a:buFont typeface="Arial" panose="020B0604020202020204" pitchFamily="34" charset="0"/>
              <a:buChar char="•"/>
            </a:pPr>
            <a:r>
              <a:rPr lang="en-US" dirty="0"/>
              <a:t>The combination of various different topologies is known as </a:t>
            </a:r>
            <a:r>
              <a:rPr lang="en-US" b="1" dirty="0"/>
              <a:t>Hybrid topology</a:t>
            </a:r>
            <a:r>
              <a:rPr lang="en-US" dirty="0"/>
              <a:t>.</a:t>
            </a:r>
          </a:p>
          <a:p>
            <a:pPr>
              <a:buFont typeface="Arial" panose="020B0604020202020204" pitchFamily="34" charset="0"/>
              <a:buChar char="•"/>
            </a:pPr>
            <a:r>
              <a:rPr lang="en-US" dirty="0"/>
              <a:t>A Hybrid topology is a connection between different links and nodes to transfer the data.</a:t>
            </a:r>
          </a:p>
          <a:p>
            <a:pPr>
              <a:buFont typeface="Arial" panose="020B0604020202020204" pitchFamily="34" charset="0"/>
              <a:buChar char="•"/>
            </a:pPr>
            <a:r>
              <a:rPr lang="en-US" dirty="0"/>
              <a:t>When two or more different topologies are combined together is termed as Hybrid topology and if similar topologies are connected with each other will not result in Hybrid topology. </a:t>
            </a:r>
          </a:p>
          <a:p>
            <a:endParaRPr lang="en-IN" dirty="0"/>
          </a:p>
        </p:txBody>
      </p:sp>
    </p:spTree>
    <p:extLst>
      <p:ext uri="{BB962C8B-B14F-4D97-AF65-F5344CB8AC3E}">
        <p14:creationId xmlns:p14="http://schemas.microsoft.com/office/powerpoint/2010/main" val="13724685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DF0E-D5E4-A806-292B-F3E6DB8DCF0B}"/>
              </a:ext>
            </a:extLst>
          </p:cNvPr>
          <p:cNvSpPr>
            <a:spLocks noGrp="1"/>
          </p:cNvSpPr>
          <p:nvPr>
            <p:ph type="title"/>
          </p:nvPr>
        </p:nvSpPr>
        <p:spPr/>
        <p:txBody>
          <a:bodyPr/>
          <a:lstStyle/>
          <a:p>
            <a:pPr algn="ctr"/>
            <a:r>
              <a:rPr lang="en-IN" b="1" dirty="0">
                <a:solidFill>
                  <a:srgbClr val="FF0000"/>
                </a:solidFill>
              </a:rPr>
              <a:t>Advantages of Hybrid Topology</a:t>
            </a:r>
            <a:br>
              <a:rPr lang="en-IN" b="1" dirty="0">
                <a:solidFill>
                  <a:srgbClr val="FF0000"/>
                </a:solidFill>
              </a:rPr>
            </a:br>
            <a:endParaRPr lang="en-IN" dirty="0">
              <a:solidFill>
                <a:srgbClr val="FF0000"/>
              </a:solidFill>
            </a:endParaRPr>
          </a:p>
        </p:txBody>
      </p:sp>
      <p:sp>
        <p:nvSpPr>
          <p:cNvPr id="3" name="Content Placeholder 2">
            <a:extLst>
              <a:ext uri="{FF2B5EF4-FFF2-40B4-BE49-F238E27FC236}">
                <a16:creationId xmlns:a16="http://schemas.microsoft.com/office/drawing/2014/main" id="{D0CF7013-B9C0-C878-9E41-2EAA32521D86}"/>
              </a:ext>
            </a:extLst>
          </p:cNvPr>
          <p:cNvSpPr>
            <a:spLocks noGrp="1"/>
          </p:cNvSpPr>
          <p:nvPr>
            <p:ph idx="1"/>
          </p:nvPr>
        </p:nvSpPr>
        <p:spPr/>
        <p:txBody>
          <a:bodyPr/>
          <a:lstStyle/>
          <a:p>
            <a:pPr>
              <a:buFont typeface="Arial" panose="020B0604020202020204" pitchFamily="34" charset="0"/>
              <a:buChar char="•"/>
            </a:pPr>
            <a:r>
              <a:rPr lang="en-US" b="1" dirty="0"/>
              <a:t>Reliable:</a:t>
            </a:r>
            <a:r>
              <a:rPr lang="en-US" dirty="0"/>
              <a:t> If a fault occurs in any part of the network will not affect the functioning of the rest of the network.</a:t>
            </a:r>
          </a:p>
          <a:p>
            <a:pPr>
              <a:buFont typeface="Arial" panose="020B0604020202020204" pitchFamily="34" charset="0"/>
              <a:buChar char="•"/>
            </a:pPr>
            <a:r>
              <a:rPr lang="en-US" b="1" dirty="0"/>
              <a:t>Scalable:</a:t>
            </a:r>
            <a:r>
              <a:rPr lang="en-US" dirty="0"/>
              <a:t> Size of the network can be easily expanded by adding new devices without affecting the functionality of the existing network.</a:t>
            </a:r>
          </a:p>
          <a:p>
            <a:pPr>
              <a:buFont typeface="Arial" panose="020B0604020202020204" pitchFamily="34" charset="0"/>
              <a:buChar char="•"/>
            </a:pPr>
            <a:r>
              <a:rPr lang="en-US" b="1" dirty="0"/>
              <a:t>Flexible:</a:t>
            </a:r>
            <a:r>
              <a:rPr lang="en-US" dirty="0"/>
              <a:t> This topology is very flexible as it can be designed according to the requirements of the organization.</a:t>
            </a:r>
          </a:p>
          <a:p>
            <a:pPr>
              <a:buFont typeface="Arial" panose="020B0604020202020204" pitchFamily="34" charset="0"/>
              <a:buChar char="•"/>
            </a:pPr>
            <a:r>
              <a:rPr lang="en-US" b="1" dirty="0"/>
              <a:t>Effective:</a:t>
            </a:r>
            <a:r>
              <a:rPr lang="en-US" dirty="0"/>
              <a:t> Hybrid topology is very effective as it can be designed in such a way that the strength of the network is maximized and weakness of the network is minimized.</a:t>
            </a:r>
          </a:p>
          <a:p>
            <a:endParaRPr lang="en-IN" dirty="0"/>
          </a:p>
        </p:txBody>
      </p:sp>
    </p:spTree>
    <p:extLst>
      <p:ext uri="{BB962C8B-B14F-4D97-AF65-F5344CB8AC3E}">
        <p14:creationId xmlns:p14="http://schemas.microsoft.com/office/powerpoint/2010/main" val="7426941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592F6-C7BC-C32D-50E4-536101F77E12}"/>
              </a:ext>
            </a:extLst>
          </p:cNvPr>
          <p:cNvSpPr>
            <a:spLocks noGrp="1"/>
          </p:cNvSpPr>
          <p:nvPr>
            <p:ph type="title"/>
          </p:nvPr>
        </p:nvSpPr>
        <p:spPr/>
        <p:txBody>
          <a:bodyPr/>
          <a:lstStyle/>
          <a:p>
            <a:pPr algn="ctr"/>
            <a:r>
              <a:rPr lang="en-IN" b="1" dirty="0">
                <a:solidFill>
                  <a:srgbClr val="FF0000"/>
                </a:solidFill>
              </a:rPr>
              <a:t>Disadvantages of Hybrid topology</a:t>
            </a:r>
            <a:br>
              <a:rPr lang="en-IN" b="1" dirty="0"/>
            </a:br>
            <a:endParaRPr lang="en-IN" dirty="0"/>
          </a:p>
        </p:txBody>
      </p:sp>
      <p:sp>
        <p:nvSpPr>
          <p:cNvPr id="3" name="Content Placeholder 2">
            <a:extLst>
              <a:ext uri="{FF2B5EF4-FFF2-40B4-BE49-F238E27FC236}">
                <a16:creationId xmlns:a16="http://schemas.microsoft.com/office/drawing/2014/main" id="{021A4525-DC0E-AA14-1334-0767C9E53B9A}"/>
              </a:ext>
            </a:extLst>
          </p:cNvPr>
          <p:cNvSpPr>
            <a:spLocks noGrp="1"/>
          </p:cNvSpPr>
          <p:nvPr>
            <p:ph idx="1"/>
          </p:nvPr>
        </p:nvSpPr>
        <p:spPr>
          <a:xfrm>
            <a:off x="838200" y="1825625"/>
            <a:ext cx="10515600" cy="3767101"/>
          </a:xfrm>
        </p:spPr>
        <p:txBody>
          <a:bodyPr/>
          <a:lstStyle/>
          <a:p>
            <a:pPr>
              <a:buFont typeface="Arial" panose="020B0604020202020204" pitchFamily="34" charset="0"/>
              <a:buChar char="•"/>
            </a:pPr>
            <a:r>
              <a:rPr lang="en-US" b="1" dirty="0"/>
              <a:t>Complex design:</a:t>
            </a:r>
            <a:r>
              <a:rPr lang="en-US" dirty="0"/>
              <a:t> The major drawback of the Hybrid topology is the design of the Hybrid network. It is very difficult to design the architecture of the Hybrid network.</a:t>
            </a:r>
          </a:p>
          <a:p>
            <a:pPr>
              <a:buFont typeface="Arial" panose="020B0604020202020204" pitchFamily="34" charset="0"/>
              <a:buChar char="•"/>
            </a:pPr>
            <a:r>
              <a:rPr lang="en-US" b="1" dirty="0"/>
              <a:t>Costly Hub:</a:t>
            </a:r>
            <a:r>
              <a:rPr lang="en-US" dirty="0"/>
              <a:t> The Hubs used in the Hybrid topology are very expensive as these hubs are different from usual Hubs used in other topologies.</a:t>
            </a:r>
          </a:p>
          <a:p>
            <a:pPr>
              <a:buFont typeface="Arial" panose="020B0604020202020204" pitchFamily="34" charset="0"/>
              <a:buChar char="•"/>
            </a:pPr>
            <a:r>
              <a:rPr lang="en-US" b="1" dirty="0"/>
              <a:t>Costly infrastructure:</a:t>
            </a:r>
            <a:r>
              <a:rPr lang="en-US" dirty="0"/>
              <a:t> The infrastructure cost is very high as a hybrid network requires a lot of cabling, network devices, etc.</a:t>
            </a:r>
          </a:p>
          <a:p>
            <a:endParaRPr lang="en-IN" dirty="0"/>
          </a:p>
        </p:txBody>
      </p:sp>
    </p:spTree>
    <p:extLst>
      <p:ext uri="{BB962C8B-B14F-4D97-AF65-F5344CB8AC3E}">
        <p14:creationId xmlns:p14="http://schemas.microsoft.com/office/powerpoint/2010/main" val="19959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AC86-1171-3359-494E-7C458E4056CC}"/>
              </a:ext>
            </a:extLst>
          </p:cNvPr>
          <p:cNvSpPr>
            <a:spLocks noGrp="1"/>
          </p:cNvSpPr>
          <p:nvPr>
            <p:ph type="title"/>
          </p:nvPr>
        </p:nvSpPr>
        <p:spPr/>
        <p:txBody>
          <a:bodyPr/>
          <a:lstStyle/>
          <a:p>
            <a:pPr algn="ctr"/>
            <a:r>
              <a:rPr lang="en-IN" dirty="0">
                <a:solidFill>
                  <a:srgbClr val="FF0000"/>
                </a:solidFill>
              </a:rPr>
              <a:t>TCP/IP Model</a:t>
            </a:r>
          </a:p>
        </p:txBody>
      </p:sp>
      <p:sp>
        <p:nvSpPr>
          <p:cNvPr id="3" name="Content Placeholder 2">
            <a:extLst>
              <a:ext uri="{FF2B5EF4-FFF2-40B4-BE49-F238E27FC236}">
                <a16:creationId xmlns:a16="http://schemas.microsoft.com/office/drawing/2014/main" id="{A738D173-D0C9-41FA-1548-FE265889507E}"/>
              </a:ext>
            </a:extLst>
          </p:cNvPr>
          <p:cNvSpPr>
            <a:spLocks noGrp="1"/>
          </p:cNvSpPr>
          <p:nvPr>
            <p:ph idx="1"/>
          </p:nvPr>
        </p:nvSpPr>
        <p:spPr>
          <a:xfrm>
            <a:off x="838200" y="1329070"/>
            <a:ext cx="10515600" cy="4847893"/>
          </a:xfrm>
        </p:spPr>
        <p:txBody>
          <a:bodyPr>
            <a:normAutofit/>
          </a:bodyPr>
          <a:lstStyle/>
          <a:p>
            <a:pPr>
              <a:buFont typeface="Arial" panose="020B0604020202020204" pitchFamily="34" charset="0"/>
              <a:buChar char="•"/>
            </a:pPr>
            <a:r>
              <a:rPr lang="en-US" dirty="0"/>
              <a:t>The TCP/IP model consists of Four layers: </a:t>
            </a:r>
          </a:p>
          <a:p>
            <a:pPr lvl="1"/>
            <a:r>
              <a:rPr lang="en-US" dirty="0"/>
              <a:t>Application layer</a:t>
            </a:r>
          </a:p>
          <a:p>
            <a:pPr lvl="1"/>
            <a:r>
              <a:rPr lang="en-US" dirty="0"/>
              <a:t> Transport layer, </a:t>
            </a:r>
          </a:p>
          <a:p>
            <a:pPr lvl="1"/>
            <a:r>
              <a:rPr lang="en-US" dirty="0"/>
              <a:t>Network layer, </a:t>
            </a:r>
          </a:p>
          <a:p>
            <a:pPr lvl="1"/>
            <a:r>
              <a:rPr lang="en-US" dirty="0"/>
              <a:t>Network Access layer </a:t>
            </a:r>
          </a:p>
          <a:p>
            <a:pPr>
              <a:buFont typeface="Arial" panose="020B0604020202020204" pitchFamily="34" charset="0"/>
              <a:buChar char="•"/>
            </a:pPr>
            <a:r>
              <a:rPr lang="en-US" dirty="0"/>
              <a:t>The first four layers provide physical standards, network interface, internetworking, and transport functions that correspond to the first four layers of the OSI model and these four layers are represented in TCP/IP model by a single layer called the application layer. </a:t>
            </a:r>
          </a:p>
          <a:p>
            <a:pPr>
              <a:buFont typeface="Arial" panose="020B0604020202020204" pitchFamily="34" charset="0"/>
              <a:buChar char="•"/>
            </a:pPr>
            <a:r>
              <a:rPr lang="en-US" dirty="0"/>
              <a:t>TCP/IP is a hierarchical protocol made up of interactive modules, and each of them provides specific functionality.</a:t>
            </a:r>
          </a:p>
          <a:p>
            <a:endParaRPr lang="en-IN" dirty="0"/>
          </a:p>
        </p:txBody>
      </p:sp>
    </p:spTree>
    <p:extLst>
      <p:ext uri="{BB962C8B-B14F-4D97-AF65-F5344CB8AC3E}">
        <p14:creationId xmlns:p14="http://schemas.microsoft.com/office/powerpoint/2010/main" val="12664999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24D2B2-B4EA-2A0D-27EB-0859E8F73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350" y="308344"/>
            <a:ext cx="7087916" cy="5730947"/>
          </a:xfrm>
          <a:prstGeom prst="rect">
            <a:avLst/>
          </a:prstGeom>
        </p:spPr>
      </p:pic>
    </p:spTree>
    <p:extLst>
      <p:ext uri="{BB962C8B-B14F-4D97-AF65-F5344CB8AC3E}">
        <p14:creationId xmlns:p14="http://schemas.microsoft.com/office/powerpoint/2010/main" val="35856989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A9C629-CEA6-4715-6CB0-56500B3A4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349" y="552893"/>
            <a:ext cx="7273851" cy="5443869"/>
          </a:xfrm>
          <a:prstGeom prst="rect">
            <a:avLst/>
          </a:prstGeom>
        </p:spPr>
      </p:pic>
    </p:spTree>
    <p:extLst>
      <p:ext uri="{BB962C8B-B14F-4D97-AF65-F5344CB8AC3E}">
        <p14:creationId xmlns:p14="http://schemas.microsoft.com/office/powerpoint/2010/main" val="559500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FF0000"/>
                </a:solidFill>
              </a:rPr>
              <a:t>Agile Model</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2217" y="1383925"/>
            <a:ext cx="6388499" cy="4570307"/>
          </a:xfr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C3631-0663-1074-AB4D-957F3834CF7C}"/>
              </a:ext>
            </a:extLst>
          </p:cNvPr>
          <p:cNvSpPr>
            <a:spLocks noGrp="1"/>
          </p:cNvSpPr>
          <p:nvPr>
            <p:ph type="title"/>
          </p:nvPr>
        </p:nvSpPr>
        <p:spPr/>
        <p:txBody>
          <a:bodyPr/>
          <a:lstStyle/>
          <a:p>
            <a:pPr algn="ctr"/>
            <a:r>
              <a:rPr lang="en-IN" b="1" dirty="0">
                <a:solidFill>
                  <a:srgbClr val="FF0000"/>
                </a:solidFill>
              </a:rPr>
              <a:t>Data Link Layer</a:t>
            </a:r>
          </a:p>
        </p:txBody>
      </p:sp>
      <p:sp>
        <p:nvSpPr>
          <p:cNvPr id="3" name="Content Placeholder 2">
            <a:extLst>
              <a:ext uri="{FF2B5EF4-FFF2-40B4-BE49-F238E27FC236}">
                <a16:creationId xmlns:a16="http://schemas.microsoft.com/office/drawing/2014/main" id="{6A394B75-4EF0-18A6-821F-4F33F6133741}"/>
              </a:ext>
            </a:extLst>
          </p:cNvPr>
          <p:cNvSpPr>
            <a:spLocks noGrp="1"/>
          </p:cNvSpPr>
          <p:nvPr>
            <p:ph idx="1"/>
          </p:nvPr>
        </p:nvSpPr>
        <p:spPr/>
        <p:txBody>
          <a:bodyPr/>
          <a:lstStyle/>
          <a:p>
            <a:r>
              <a:rPr lang="en-US" dirty="0"/>
              <a:t>The data link layer is the protocol layer in a program that handles how data moves in and out of a physical link in a network. </a:t>
            </a:r>
          </a:p>
          <a:p>
            <a:r>
              <a:rPr lang="en-US" dirty="0"/>
              <a:t>The data link layer encodes, decodes and organizes data bits in the data link layer before it transports the data bits as frames between two adjacent nodes on the same local area network (LAN) or wide area network. </a:t>
            </a:r>
          </a:p>
          <a:p>
            <a:r>
              <a:rPr lang="en-US" dirty="0"/>
              <a:t>The data link layer also determines how devices recover from collisions that might occur when nodes attempt to send frames at the same time.</a:t>
            </a:r>
          </a:p>
          <a:p>
            <a:endParaRPr lang="en-IN" dirty="0"/>
          </a:p>
        </p:txBody>
      </p:sp>
    </p:spTree>
    <p:extLst>
      <p:ext uri="{BB962C8B-B14F-4D97-AF65-F5344CB8AC3E}">
        <p14:creationId xmlns:p14="http://schemas.microsoft.com/office/powerpoint/2010/main" val="18010947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8619-3BAA-77AA-B748-75AC1A6CA0DC}"/>
              </a:ext>
            </a:extLst>
          </p:cNvPr>
          <p:cNvSpPr>
            <a:spLocks noGrp="1"/>
          </p:cNvSpPr>
          <p:nvPr>
            <p:ph type="title"/>
          </p:nvPr>
        </p:nvSpPr>
        <p:spPr>
          <a:xfrm>
            <a:off x="838200" y="365125"/>
            <a:ext cx="10515600" cy="708763"/>
          </a:xfrm>
        </p:spPr>
        <p:txBody>
          <a:bodyPr/>
          <a:lstStyle/>
          <a:p>
            <a:pPr algn="ctr"/>
            <a:r>
              <a:rPr lang="en-IN" b="1" dirty="0">
                <a:solidFill>
                  <a:srgbClr val="FF0000"/>
                </a:solidFill>
              </a:rPr>
              <a:t>Data Link Layer</a:t>
            </a:r>
            <a:endParaRPr lang="en-IN" dirty="0"/>
          </a:p>
        </p:txBody>
      </p:sp>
      <p:sp>
        <p:nvSpPr>
          <p:cNvPr id="3" name="Content Placeholder 2">
            <a:extLst>
              <a:ext uri="{FF2B5EF4-FFF2-40B4-BE49-F238E27FC236}">
                <a16:creationId xmlns:a16="http://schemas.microsoft.com/office/drawing/2014/main" id="{E9F1C8E8-473F-3486-4B18-D93A9186269F}"/>
              </a:ext>
            </a:extLst>
          </p:cNvPr>
          <p:cNvSpPr>
            <a:spLocks noGrp="1"/>
          </p:cNvSpPr>
          <p:nvPr>
            <p:ph idx="1"/>
          </p:nvPr>
        </p:nvSpPr>
        <p:spPr>
          <a:xfrm>
            <a:off x="838200" y="1446028"/>
            <a:ext cx="10515600" cy="5284381"/>
          </a:xfrm>
        </p:spPr>
        <p:txBody>
          <a:bodyPr>
            <a:normAutofit/>
          </a:bodyPr>
          <a:lstStyle/>
          <a:p>
            <a:r>
              <a:rPr lang="en-US" dirty="0"/>
              <a:t>The data link layer has two sublayers:</a:t>
            </a:r>
          </a:p>
          <a:p>
            <a:pPr lvl="1"/>
            <a:r>
              <a:rPr lang="en-US" dirty="0"/>
              <a:t> Logical link control (LLC) sublayer </a:t>
            </a:r>
          </a:p>
          <a:p>
            <a:pPr lvl="1"/>
            <a:r>
              <a:rPr lang="en-US" dirty="0"/>
              <a:t> Media access control (MAC) sublayer.</a:t>
            </a:r>
          </a:p>
          <a:p>
            <a:r>
              <a:rPr lang="en-US" dirty="0"/>
              <a:t>The IEEE 802 LAN specification dictates the LLC sublayer controls data flow among various applications and services, as well as provides acknowledgement and error notification mechanisms.</a:t>
            </a:r>
          </a:p>
          <a:p>
            <a:r>
              <a:rPr lang="en-US" dirty="0"/>
              <a:t> The LLC sublayer can then talk to a number of IEEE 802 MAC sublayers, which control access to the physical media for transport.</a:t>
            </a:r>
          </a:p>
          <a:p>
            <a:r>
              <a:rPr lang="en-US" dirty="0"/>
              <a:t> It is also responsible for the physical addressing of frames.</a:t>
            </a:r>
          </a:p>
          <a:p>
            <a:r>
              <a:rPr lang="en-US" dirty="0"/>
              <a:t>Two common MAC layer types are </a:t>
            </a:r>
            <a:r>
              <a:rPr lang="en-US" dirty="0">
                <a:hlinkClick r:id="rId2"/>
              </a:rPr>
              <a:t>Ethernet</a:t>
            </a:r>
            <a:r>
              <a:rPr lang="en-US" dirty="0"/>
              <a:t> and </a:t>
            </a:r>
            <a:r>
              <a:rPr lang="en-US" dirty="0">
                <a:hlinkClick r:id="rId3"/>
              </a:rPr>
              <a:t>802.11</a:t>
            </a:r>
            <a:r>
              <a:rPr lang="en-US" dirty="0"/>
              <a:t> wireless specifications.</a:t>
            </a:r>
          </a:p>
          <a:p>
            <a:pPr marL="0" indent="0">
              <a:buNone/>
            </a:pPr>
            <a:endParaRPr lang="en-IN" dirty="0"/>
          </a:p>
        </p:txBody>
      </p:sp>
    </p:spTree>
    <p:extLst>
      <p:ext uri="{BB962C8B-B14F-4D97-AF65-F5344CB8AC3E}">
        <p14:creationId xmlns:p14="http://schemas.microsoft.com/office/powerpoint/2010/main" val="30469786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75AA5-9843-C75C-1C98-01C999B54294}"/>
              </a:ext>
            </a:extLst>
          </p:cNvPr>
          <p:cNvSpPr>
            <a:spLocks noGrp="1"/>
          </p:cNvSpPr>
          <p:nvPr>
            <p:ph type="title"/>
          </p:nvPr>
        </p:nvSpPr>
        <p:spPr>
          <a:xfrm>
            <a:off x="838200" y="365125"/>
            <a:ext cx="10515600" cy="1197861"/>
          </a:xfrm>
        </p:spPr>
        <p:txBody>
          <a:bodyPr>
            <a:normAutofit/>
          </a:bodyPr>
          <a:lstStyle/>
          <a:p>
            <a:pPr algn="ctr"/>
            <a:r>
              <a:rPr lang="en-US" b="1" dirty="0">
                <a:solidFill>
                  <a:srgbClr val="FF0000"/>
                </a:solidFill>
              </a:rPr>
              <a:t>Functions of the data link layer</a:t>
            </a:r>
            <a:endParaRPr lang="en-IN" dirty="0"/>
          </a:p>
        </p:txBody>
      </p:sp>
      <p:sp>
        <p:nvSpPr>
          <p:cNvPr id="3" name="Content Placeholder 2">
            <a:extLst>
              <a:ext uri="{FF2B5EF4-FFF2-40B4-BE49-F238E27FC236}">
                <a16:creationId xmlns:a16="http://schemas.microsoft.com/office/drawing/2014/main" id="{FFF4B741-AD56-703C-8FCD-B66ACEE3520D}"/>
              </a:ext>
            </a:extLst>
          </p:cNvPr>
          <p:cNvSpPr>
            <a:spLocks noGrp="1"/>
          </p:cNvSpPr>
          <p:nvPr>
            <p:ph idx="1"/>
          </p:nvPr>
        </p:nvSpPr>
        <p:spPr>
          <a:xfrm>
            <a:off x="838200" y="1382233"/>
            <a:ext cx="10515600" cy="4794730"/>
          </a:xfrm>
        </p:spPr>
        <p:txBody>
          <a:bodyPr>
            <a:normAutofit lnSpcReduction="10000"/>
          </a:bodyPr>
          <a:lstStyle/>
          <a:p>
            <a:r>
              <a:rPr lang="en-US" dirty="0"/>
              <a:t>It handles problems that occur as a result of bit transmission errors.</a:t>
            </a:r>
          </a:p>
          <a:p>
            <a:r>
              <a:rPr lang="en-US" dirty="0"/>
              <a:t>It ensures data flows at a pace that doesn't overwhelm devices that send and receive data.</a:t>
            </a:r>
          </a:p>
          <a:p>
            <a:r>
              <a:rPr lang="en-US" dirty="0"/>
              <a:t>It permits the transmission of data to Layer 3, the </a:t>
            </a:r>
            <a:r>
              <a:rPr lang="en-US" dirty="0">
                <a:hlinkClick r:id="rId2"/>
              </a:rPr>
              <a:t>network layer</a:t>
            </a:r>
            <a:r>
              <a:rPr lang="en-US" dirty="0"/>
              <a:t>, where it is addressed and routed.</a:t>
            </a:r>
          </a:p>
          <a:p>
            <a:r>
              <a:rPr lang="en-US" dirty="0"/>
              <a:t>The data link layer ensures an initial connection has been set up, divides output data into data frames and handles the acknowledgements from a receiver that confirms if data has successfully arrived. </a:t>
            </a:r>
          </a:p>
          <a:p>
            <a:r>
              <a:rPr lang="en-US" dirty="0"/>
              <a:t>It also analyzes bit patterns at special places in the frames, which ensures incoming data has been successfully received.</a:t>
            </a:r>
          </a:p>
          <a:p>
            <a:endParaRPr lang="en-US" dirty="0"/>
          </a:p>
          <a:p>
            <a:pPr marL="0" indent="0">
              <a:buNone/>
            </a:pPr>
            <a:endParaRPr lang="en-IN" dirty="0"/>
          </a:p>
        </p:txBody>
      </p:sp>
    </p:spTree>
    <p:extLst>
      <p:ext uri="{BB962C8B-B14F-4D97-AF65-F5344CB8AC3E}">
        <p14:creationId xmlns:p14="http://schemas.microsoft.com/office/powerpoint/2010/main" val="15408718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75AA5-9843-C75C-1C98-01C999B54294}"/>
              </a:ext>
            </a:extLst>
          </p:cNvPr>
          <p:cNvSpPr>
            <a:spLocks noGrp="1"/>
          </p:cNvSpPr>
          <p:nvPr>
            <p:ph type="title"/>
          </p:nvPr>
        </p:nvSpPr>
        <p:spPr>
          <a:xfrm>
            <a:off x="838200" y="365125"/>
            <a:ext cx="10515600" cy="1197861"/>
          </a:xfrm>
        </p:spPr>
        <p:txBody>
          <a:bodyPr>
            <a:normAutofit/>
          </a:bodyPr>
          <a:lstStyle/>
          <a:p>
            <a:pPr algn="ctr"/>
            <a:r>
              <a:rPr lang="en-US" b="1" dirty="0">
                <a:solidFill>
                  <a:srgbClr val="FF0000"/>
                </a:solidFill>
              </a:rPr>
              <a:t>Functions of the data link layer</a:t>
            </a:r>
            <a:endParaRPr lang="en-IN" dirty="0"/>
          </a:p>
        </p:txBody>
      </p:sp>
      <p:sp>
        <p:nvSpPr>
          <p:cNvPr id="3" name="Content Placeholder 2">
            <a:extLst>
              <a:ext uri="{FF2B5EF4-FFF2-40B4-BE49-F238E27FC236}">
                <a16:creationId xmlns:a16="http://schemas.microsoft.com/office/drawing/2014/main" id="{FFF4B741-AD56-703C-8FCD-B66ACEE3520D}"/>
              </a:ext>
            </a:extLst>
          </p:cNvPr>
          <p:cNvSpPr>
            <a:spLocks noGrp="1"/>
          </p:cNvSpPr>
          <p:nvPr>
            <p:ph idx="1"/>
          </p:nvPr>
        </p:nvSpPr>
        <p:spPr>
          <a:xfrm>
            <a:off x="838200" y="1382233"/>
            <a:ext cx="10515600" cy="4794730"/>
          </a:xfrm>
        </p:spPr>
        <p:txBody>
          <a:bodyPr>
            <a:normAutofit/>
          </a:bodyPr>
          <a:lstStyle/>
          <a:p>
            <a:r>
              <a:rPr lang="en-US" dirty="0"/>
              <a:t>If an error occurs, the data link layer notifies higher-level protocols that something has happened to the physical link. Frame sequencing capabilities within the data link layer permit the receiving device to reorder frames that might have been transmitted out of sequence. The data link layer verifies the packet isn't impaired.</a:t>
            </a:r>
          </a:p>
          <a:p>
            <a:r>
              <a:rPr lang="en-US" dirty="0"/>
              <a:t>The data link layer also manages flows because it can enable devices on a link to detect congestion. Nearby devices then transmit congestion information, so traffic can accordingly reroute on the network.</a:t>
            </a:r>
          </a:p>
          <a:p>
            <a:endParaRPr lang="en-US" dirty="0"/>
          </a:p>
          <a:p>
            <a:pPr marL="0" indent="0">
              <a:buNone/>
            </a:pPr>
            <a:endParaRPr lang="en-IN" dirty="0"/>
          </a:p>
        </p:txBody>
      </p:sp>
    </p:spTree>
    <p:extLst>
      <p:ext uri="{BB962C8B-B14F-4D97-AF65-F5344CB8AC3E}">
        <p14:creationId xmlns:p14="http://schemas.microsoft.com/office/powerpoint/2010/main" val="33857628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45E2B-951B-CAA6-0AB1-302D5836BC99}"/>
              </a:ext>
            </a:extLst>
          </p:cNvPr>
          <p:cNvSpPr>
            <a:spLocks noGrp="1"/>
          </p:cNvSpPr>
          <p:nvPr>
            <p:ph type="title"/>
          </p:nvPr>
        </p:nvSpPr>
        <p:spPr/>
        <p:txBody>
          <a:bodyPr/>
          <a:lstStyle/>
          <a:p>
            <a:pPr algn="ctr"/>
            <a:r>
              <a:rPr lang="en-IN" b="1" dirty="0">
                <a:solidFill>
                  <a:srgbClr val="FF0000"/>
                </a:solidFill>
              </a:rPr>
              <a:t>Network Layer</a:t>
            </a:r>
          </a:p>
        </p:txBody>
      </p:sp>
      <p:sp>
        <p:nvSpPr>
          <p:cNvPr id="3" name="Content Placeholder 2">
            <a:extLst>
              <a:ext uri="{FF2B5EF4-FFF2-40B4-BE49-F238E27FC236}">
                <a16:creationId xmlns:a16="http://schemas.microsoft.com/office/drawing/2014/main" id="{9C53735E-27E3-A72D-EA37-8C9589F6AB25}"/>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The Network Layer is the third layer of the OSI model.</a:t>
            </a:r>
          </a:p>
          <a:p>
            <a:pPr>
              <a:buFont typeface="Arial" panose="020B0604020202020204" pitchFamily="34" charset="0"/>
              <a:buChar char="•"/>
            </a:pPr>
            <a:r>
              <a:rPr lang="en-US" dirty="0"/>
              <a:t>It handles the service requests from the transport layer and further forwards the service request to the data link layer.</a:t>
            </a:r>
          </a:p>
          <a:p>
            <a:pPr>
              <a:buFont typeface="Arial" panose="020B0604020202020204" pitchFamily="34" charset="0"/>
              <a:buChar char="•"/>
            </a:pPr>
            <a:r>
              <a:rPr lang="en-US" dirty="0"/>
              <a:t>The network layer translates the logical addresses into physical addresses</a:t>
            </a:r>
          </a:p>
          <a:p>
            <a:pPr>
              <a:buFont typeface="Arial" panose="020B0604020202020204" pitchFamily="34" charset="0"/>
              <a:buChar char="•"/>
            </a:pPr>
            <a:r>
              <a:rPr lang="en-US" dirty="0"/>
              <a:t>It determines the route from the source to the destination and also manages the traffic problems such as switching, routing and controls the congestion of data packets.</a:t>
            </a:r>
          </a:p>
          <a:p>
            <a:pPr>
              <a:buFont typeface="Arial" panose="020B0604020202020204" pitchFamily="34" charset="0"/>
              <a:buChar char="•"/>
            </a:pPr>
            <a:r>
              <a:rPr lang="en-US" dirty="0"/>
              <a:t>The main role of the network layer is to move the packets from sending host to the receiving host.</a:t>
            </a:r>
          </a:p>
          <a:p>
            <a:endParaRPr lang="en-IN" dirty="0"/>
          </a:p>
        </p:txBody>
      </p:sp>
    </p:spTree>
    <p:extLst>
      <p:ext uri="{BB962C8B-B14F-4D97-AF65-F5344CB8AC3E}">
        <p14:creationId xmlns:p14="http://schemas.microsoft.com/office/powerpoint/2010/main" val="21326182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D20A-C71B-4A06-4A45-2917B1F049D2}"/>
              </a:ext>
            </a:extLst>
          </p:cNvPr>
          <p:cNvSpPr>
            <a:spLocks noGrp="1"/>
          </p:cNvSpPr>
          <p:nvPr>
            <p:ph type="title"/>
          </p:nvPr>
        </p:nvSpPr>
        <p:spPr/>
        <p:txBody>
          <a:bodyPr/>
          <a:lstStyle/>
          <a:p>
            <a:pPr algn="ctr"/>
            <a:r>
              <a:rPr lang="en-IN" b="1" dirty="0">
                <a:solidFill>
                  <a:srgbClr val="FF0000"/>
                </a:solidFill>
              </a:rPr>
              <a:t>Functions of Network Layer</a:t>
            </a:r>
          </a:p>
        </p:txBody>
      </p:sp>
      <p:sp>
        <p:nvSpPr>
          <p:cNvPr id="3" name="Content Placeholder 2">
            <a:extLst>
              <a:ext uri="{FF2B5EF4-FFF2-40B4-BE49-F238E27FC236}">
                <a16:creationId xmlns:a16="http://schemas.microsoft.com/office/drawing/2014/main" id="{250B2953-3C4C-1127-14D4-A5CCE16354D7}"/>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US" b="1" dirty="0"/>
              <a:t>Routing:</a:t>
            </a:r>
            <a:r>
              <a:rPr lang="en-US" dirty="0"/>
              <a:t> When a packet reaches the router's input link, the router will move the packets to the router's output link. </a:t>
            </a:r>
          </a:p>
          <a:p>
            <a:pPr>
              <a:buFont typeface="Arial" panose="020B0604020202020204" pitchFamily="34" charset="0"/>
              <a:buChar char="•"/>
            </a:pPr>
            <a:r>
              <a:rPr lang="en-US" b="1" dirty="0"/>
              <a:t>Logical Addressing:</a:t>
            </a:r>
            <a:r>
              <a:rPr lang="en-US" dirty="0"/>
              <a:t> The data link layer implements the physical addressing and network layer implements the logical addressing. Logical addressing is also used to distinguish between source and destination system. The network layer adds a header to the packet which includes the logical addresses of both the sender and the receiver.</a:t>
            </a:r>
          </a:p>
          <a:p>
            <a:pPr>
              <a:buFont typeface="Arial" panose="020B0604020202020204" pitchFamily="34" charset="0"/>
              <a:buChar char="•"/>
            </a:pPr>
            <a:r>
              <a:rPr lang="en-US" b="1" dirty="0"/>
              <a:t>Internetworking:</a:t>
            </a:r>
            <a:r>
              <a:rPr lang="en-US" dirty="0"/>
              <a:t> This is the main role of the network layer that it provides the logical connection between different types of networks.</a:t>
            </a:r>
          </a:p>
          <a:p>
            <a:pPr>
              <a:buFont typeface="Arial" panose="020B0604020202020204" pitchFamily="34" charset="0"/>
              <a:buChar char="•"/>
            </a:pPr>
            <a:r>
              <a:rPr lang="en-US" b="1" dirty="0"/>
              <a:t>Fragmentation:</a:t>
            </a:r>
            <a:r>
              <a:rPr lang="en-US" dirty="0"/>
              <a:t> The fragmentation is a process of breaking the packets into the smallest individual data units that travel through different networks.</a:t>
            </a:r>
          </a:p>
          <a:p>
            <a:pPr marL="0" indent="0">
              <a:buNone/>
            </a:pPr>
            <a:endParaRPr lang="en-IN" dirty="0"/>
          </a:p>
        </p:txBody>
      </p:sp>
    </p:spTree>
    <p:extLst>
      <p:ext uri="{BB962C8B-B14F-4D97-AF65-F5344CB8AC3E}">
        <p14:creationId xmlns:p14="http://schemas.microsoft.com/office/powerpoint/2010/main" val="42883694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780BE-BF77-37FA-3AE1-EE3C62FB0B73}"/>
              </a:ext>
            </a:extLst>
          </p:cNvPr>
          <p:cNvSpPr>
            <a:spLocks noGrp="1"/>
          </p:cNvSpPr>
          <p:nvPr>
            <p:ph type="title"/>
          </p:nvPr>
        </p:nvSpPr>
        <p:spPr/>
        <p:txBody>
          <a:bodyPr/>
          <a:lstStyle/>
          <a:p>
            <a:pPr algn="ctr"/>
            <a:r>
              <a:rPr lang="en-IN" b="1" dirty="0">
                <a:solidFill>
                  <a:srgbClr val="FF0000"/>
                </a:solidFill>
              </a:rPr>
              <a:t>Forwarding &amp; Routing</a:t>
            </a:r>
            <a:br>
              <a:rPr lang="en-IN" b="1" dirty="0"/>
            </a:br>
            <a:endParaRPr lang="en-IN" dirty="0"/>
          </a:p>
        </p:txBody>
      </p:sp>
      <p:sp>
        <p:nvSpPr>
          <p:cNvPr id="3" name="Content Placeholder 2">
            <a:extLst>
              <a:ext uri="{FF2B5EF4-FFF2-40B4-BE49-F238E27FC236}">
                <a16:creationId xmlns:a16="http://schemas.microsoft.com/office/drawing/2014/main" id="{51BA7128-71CC-E863-337C-FD9960D165AB}"/>
              </a:ext>
            </a:extLst>
          </p:cNvPr>
          <p:cNvSpPr>
            <a:spLocks noGrp="1"/>
          </p:cNvSpPr>
          <p:nvPr>
            <p:ph idx="1"/>
          </p:nvPr>
        </p:nvSpPr>
        <p:spPr/>
        <p:txBody>
          <a:bodyPr>
            <a:normAutofit fontScale="92500"/>
          </a:bodyPr>
          <a:lstStyle/>
          <a:p>
            <a:r>
              <a:rPr lang="en-US" sz="3600" dirty="0"/>
              <a:t>In Network layer, a router is used to forward the packets. </a:t>
            </a:r>
          </a:p>
          <a:p>
            <a:r>
              <a:rPr lang="en-US" sz="3600" dirty="0"/>
              <a:t>Every router has a forwarding table. </a:t>
            </a:r>
          </a:p>
          <a:p>
            <a:r>
              <a:rPr lang="en-US" sz="3600" dirty="0"/>
              <a:t>A router forwards a packet by examining a packet's header field and then using the header field value to index into the forwarding table.</a:t>
            </a:r>
          </a:p>
          <a:p>
            <a:r>
              <a:rPr lang="en-US" sz="3600" dirty="0"/>
              <a:t> The value stored in the forwarding table corresponding to the header field value indicates the router's outgoing interface link to which the packet is to be forwarded</a:t>
            </a:r>
            <a:r>
              <a:rPr lang="en-US" dirty="0"/>
              <a:t>.</a:t>
            </a:r>
            <a:endParaRPr lang="en-IN" dirty="0"/>
          </a:p>
        </p:txBody>
      </p:sp>
    </p:spTree>
    <p:extLst>
      <p:ext uri="{BB962C8B-B14F-4D97-AF65-F5344CB8AC3E}">
        <p14:creationId xmlns:p14="http://schemas.microsoft.com/office/powerpoint/2010/main" val="479790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694033-78B9-C7D7-63E0-E0C8166A2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367" y="265814"/>
            <a:ext cx="7411558" cy="6111173"/>
          </a:xfrm>
          <a:prstGeom prst="rect">
            <a:avLst/>
          </a:prstGeom>
        </p:spPr>
      </p:pic>
    </p:spTree>
    <p:extLst>
      <p:ext uri="{BB962C8B-B14F-4D97-AF65-F5344CB8AC3E}">
        <p14:creationId xmlns:p14="http://schemas.microsoft.com/office/powerpoint/2010/main" val="40419947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E872C-F672-904C-D267-6702BA1B358B}"/>
              </a:ext>
            </a:extLst>
          </p:cNvPr>
          <p:cNvSpPr>
            <a:spLocks noGrp="1"/>
          </p:cNvSpPr>
          <p:nvPr>
            <p:ph type="title"/>
          </p:nvPr>
        </p:nvSpPr>
        <p:spPr/>
        <p:txBody>
          <a:bodyPr/>
          <a:lstStyle/>
          <a:p>
            <a:pPr algn="ctr"/>
            <a:r>
              <a:rPr lang="en-US" b="1" dirty="0">
                <a:solidFill>
                  <a:srgbClr val="FF0000"/>
                </a:solidFill>
              </a:rPr>
              <a:t>Services Provided by the Network Layer</a:t>
            </a:r>
            <a:endParaRPr lang="en-IN" dirty="0"/>
          </a:p>
        </p:txBody>
      </p:sp>
      <p:sp>
        <p:nvSpPr>
          <p:cNvPr id="3" name="Content Placeholder 2">
            <a:extLst>
              <a:ext uri="{FF2B5EF4-FFF2-40B4-BE49-F238E27FC236}">
                <a16:creationId xmlns:a16="http://schemas.microsoft.com/office/drawing/2014/main" id="{56C1EADE-9C5E-4C84-2713-06AA9B8363DA}"/>
              </a:ext>
            </a:extLst>
          </p:cNvPr>
          <p:cNvSpPr>
            <a:spLocks noGrp="1"/>
          </p:cNvSpPr>
          <p:nvPr>
            <p:ph idx="1"/>
          </p:nvPr>
        </p:nvSpPr>
        <p:spPr>
          <a:xfrm>
            <a:off x="838200" y="1467292"/>
            <a:ext cx="10515600" cy="4848447"/>
          </a:xfrm>
        </p:spPr>
        <p:txBody>
          <a:bodyPr>
            <a:normAutofit fontScale="85000" lnSpcReduction="20000"/>
          </a:bodyPr>
          <a:lstStyle/>
          <a:p>
            <a:pPr>
              <a:buFont typeface="Arial" panose="020B0604020202020204" pitchFamily="34" charset="0"/>
              <a:buChar char="•"/>
            </a:pPr>
            <a:r>
              <a:rPr lang="en-US" b="1" dirty="0"/>
              <a:t>Guaranteed delivery:</a:t>
            </a:r>
            <a:r>
              <a:rPr lang="en-US" dirty="0"/>
              <a:t> This layer provides the service which guarantees that the packet will arrive at its destination.</a:t>
            </a:r>
          </a:p>
          <a:p>
            <a:pPr>
              <a:buFont typeface="Arial" panose="020B0604020202020204" pitchFamily="34" charset="0"/>
              <a:buChar char="•"/>
            </a:pPr>
            <a:r>
              <a:rPr lang="en-US" b="1" dirty="0"/>
              <a:t>Guaranteed delivery with bounded delay:</a:t>
            </a:r>
            <a:r>
              <a:rPr lang="en-US" dirty="0"/>
              <a:t> This service guarantees that the packet will be delivered within a specified host-to-host delay bound.</a:t>
            </a:r>
          </a:p>
          <a:p>
            <a:pPr>
              <a:buFont typeface="Arial" panose="020B0604020202020204" pitchFamily="34" charset="0"/>
              <a:buChar char="•"/>
            </a:pPr>
            <a:r>
              <a:rPr lang="en-US" b="1" dirty="0"/>
              <a:t>In-Order packets:</a:t>
            </a:r>
            <a:r>
              <a:rPr lang="en-US" dirty="0"/>
              <a:t> This service ensures that the packet arrives at the destination in the order in which they are sent.</a:t>
            </a:r>
          </a:p>
          <a:p>
            <a:pPr>
              <a:buFont typeface="Arial" panose="020B0604020202020204" pitchFamily="34" charset="0"/>
              <a:buChar char="•"/>
            </a:pPr>
            <a:r>
              <a:rPr lang="en-US" b="1" dirty="0"/>
              <a:t>Guaranteed max jitter:</a:t>
            </a:r>
            <a:r>
              <a:rPr lang="en-US" dirty="0"/>
              <a:t> This service ensures that the amount of time taken between two successive transmissions at the sender is equal to the time between their receipt at the destination.</a:t>
            </a:r>
          </a:p>
          <a:p>
            <a:pPr>
              <a:buFont typeface="Arial" panose="020B0604020202020204" pitchFamily="34" charset="0"/>
              <a:buChar char="•"/>
            </a:pPr>
            <a:r>
              <a:rPr lang="en-US" b="1" dirty="0"/>
              <a:t>Security services:</a:t>
            </a:r>
            <a:r>
              <a:rPr lang="en-US" dirty="0"/>
              <a:t> The network layer provides security by using a session key between the source and destination host. The network layer in the source host encrypts the payloads of datagrams being sent to the destination host. The network layer in the destination host would then decrypt the payload. In such a way, the network layer maintains the data integrity and source authentication services.</a:t>
            </a:r>
          </a:p>
          <a:p>
            <a:pPr marL="0" indent="0">
              <a:buNone/>
            </a:pPr>
            <a:endParaRPr lang="en-US" b="1" dirty="0"/>
          </a:p>
          <a:p>
            <a:endParaRPr lang="en-IN" dirty="0"/>
          </a:p>
        </p:txBody>
      </p:sp>
    </p:spTree>
    <p:extLst>
      <p:ext uri="{BB962C8B-B14F-4D97-AF65-F5344CB8AC3E}">
        <p14:creationId xmlns:p14="http://schemas.microsoft.com/office/powerpoint/2010/main" val="26833910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88902-2167-CA5E-61EC-734962506145}"/>
              </a:ext>
            </a:extLst>
          </p:cNvPr>
          <p:cNvSpPr>
            <a:spLocks noGrp="1"/>
          </p:cNvSpPr>
          <p:nvPr>
            <p:ph type="title"/>
          </p:nvPr>
        </p:nvSpPr>
        <p:spPr/>
        <p:txBody>
          <a:bodyPr/>
          <a:lstStyle/>
          <a:p>
            <a:pPr algn="ctr"/>
            <a:r>
              <a:rPr lang="en-IN" b="1" dirty="0">
                <a:solidFill>
                  <a:srgbClr val="FF0000"/>
                </a:solidFill>
              </a:rPr>
              <a:t>Conceptual View of Network</a:t>
            </a:r>
            <a:endParaRPr lang="en-IN" dirty="0"/>
          </a:p>
        </p:txBody>
      </p:sp>
      <p:pic>
        <p:nvPicPr>
          <p:cNvPr id="4" name="Content Placeholder 3">
            <a:extLst>
              <a:ext uri="{FF2B5EF4-FFF2-40B4-BE49-F238E27FC236}">
                <a16:creationId xmlns:a16="http://schemas.microsoft.com/office/drawing/2014/main" id="{A0BF21A4-94F4-4056-CE8E-54F922B6F338}"/>
              </a:ext>
            </a:extLst>
          </p:cNvPr>
          <p:cNvPicPr>
            <a:picLocks noGrp="1" noChangeAspect="1"/>
          </p:cNvPicPr>
          <p:nvPr>
            <p:ph idx="1"/>
          </p:nvPr>
        </p:nvPicPr>
        <p:blipFill>
          <a:blip r:embed="rId2"/>
          <a:stretch>
            <a:fillRect/>
          </a:stretch>
        </p:blipFill>
        <p:spPr>
          <a:xfrm>
            <a:off x="1371600" y="1446028"/>
            <a:ext cx="8623005" cy="4369982"/>
          </a:xfrm>
          <a:prstGeom prst="rect">
            <a:avLst/>
          </a:prstGeom>
          <a:solidFill>
            <a:schemeClr val="accent2"/>
          </a:solidFill>
        </p:spPr>
      </p:pic>
    </p:spTree>
    <p:extLst>
      <p:ext uri="{BB962C8B-B14F-4D97-AF65-F5344CB8AC3E}">
        <p14:creationId xmlns:p14="http://schemas.microsoft.com/office/powerpoint/2010/main" val="2448748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FF0000"/>
                </a:solidFill>
              </a:rPr>
              <a:t>Phases in the Agile model </a:t>
            </a:r>
            <a:endParaRPr lang="en-IN" b="1" dirty="0">
              <a:solidFill>
                <a:srgbClr val="FF0000"/>
              </a:solidFill>
            </a:endParaRPr>
          </a:p>
        </p:txBody>
      </p:sp>
      <p:sp>
        <p:nvSpPr>
          <p:cNvPr id="3" name="Content Placeholder 2"/>
          <p:cNvSpPr>
            <a:spLocks noGrp="1"/>
          </p:cNvSpPr>
          <p:nvPr>
            <p:ph idx="1"/>
          </p:nvPr>
        </p:nvSpPr>
        <p:spPr/>
        <p:txBody>
          <a:bodyPr/>
          <a:lstStyle/>
          <a:p>
            <a:pPr>
              <a:buFont typeface="+mj-lt"/>
              <a:buAutoNum type="arabicPeriod"/>
            </a:pPr>
            <a:r>
              <a:rPr lang="en-US" dirty="0"/>
              <a:t>Requirements gathering</a:t>
            </a:r>
          </a:p>
          <a:p>
            <a:pPr>
              <a:buFont typeface="+mj-lt"/>
              <a:buAutoNum type="arabicPeriod"/>
            </a:pPr>
            <a:r>
              <a:rPr lang="en-US" dirty="0"/>
              <a:t>Design the requirements</a:t>
            </a:r>
          </a:p>
          <a:p>
            <a:pPr>
              <a:buFont typeface="+mj-lt"/>
              <a:buAutoNum type="arabicPeriod"/>
            </a:pPr>
            <a:r>
              <a:rPr lang="en-US" dirty="0"/>
              <a:t>Construction/ iteration</a:t>
            </a:r>
          </a:p>
          <a:p>
            <a:pPr>
              <a:buFont typeface="+mj-lt"/>
              <a:buAutoNum type="arabicPeriod"/>
            </a:pPr>
            <a:r>
              <a:rPr lang="en-US" dirty="0"/>
              <a:t>Testing/ Quality assurance</a:t>
            </a:r>
          </a:p>
          <a:p>
            <a:pPr>
              <a:buFont typeface="+mj-lt"/>
              <a:buAutoNum type="arabicPeriod"/>
            </a:pPr>
            <a:r>
              <a:rPr lang="en-US" dirty="0"/>
              <a:t>Deployment</a:t>
            </a:r>
          </a:p>
          <a:p>
            <a:pPr>
              <a:buFont typeface="+mj-lt"/>
              <a:buAutoNum type="arabicPeriod"/>
            </a:pPr>
            <a:r>
              <a:rPr lang="en-US" dirty="0"/>
              <a:t>Feedback</a:t>
            </a:r>
          </a:p>
          <a:p>
            <a:pPr marL="0" indent="0">
              <a:buNone/>
            </a:pPr>
            <a:endParaRPr lang="en-IN"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20801-7DF2-7201-1588-37631764AB6E}"/>
              </a:ext>
            </a:extLst>
          </p:cNvPr>
          <p:cNvSpPr>
            <a:spLocks noGrp="1"/>
          </p:cNvSpPr>
          <p:nvPr>
            <p:ph type="title"/>
          </p:nvPr>
        </p:nvSpPr>
        <p:spPr/>
        <p:txBody>
          <a:bodyPr/>
          <a:lstStyle/>
          <a:p>
            <a:pPr algn="ctr"/>
            <a:r>
              <a:rPr lang="en-IN" b="1" dirty="0">
                <a:solidFill>
                  <a:srgbClr val="FF0000"/>
                </a:solidFill>
              </a:rPr>
              <a:t>IP- Packets</a:t>
            </a:r>
          </a:p>
        </p:txBody>
      </p:sp>
      <p:pic>
        <p:nvPicPr>
          <p:cNvPr id="4" name="Content Placeholder 3">
            <a:extLst>
              <a:ext uri="{FF2B5EF4-FFF2-40B4-BE49-F238E27FC236}">
                <a16:creationId xmlns:a16="http://schemas.microsoft.com/office/drawing/2014/main" id="{DD3F0FA4-ECB5-C139-A01A-0290DAE94E48}"/>
              </a:ext>
            </a:extLst>
          </p:cNvPr>
          <p:cNvPicPr>
            <a:picLocks noGrp="1" noChangeAspect="1"/>
          </p:cNvPicPr>
          <p:nvPr>
            <p:ph idx="1"/>
          </p:nvPr>
        </p:nvPicPr>
        <p:blipFill rotWithShape="1">
          <a:blip r:embed="rId2"/>
          <a:srcRect b="15158"/>
          <a:stretch/>
        </p:blipFill>
        <p:spPr>
          <a:xfrm>
            <a:off x="2061166" y="1360968"/>
            <a:ext cx="8324850" cy="4327451"/>
          </a:xfrm>
          <a:prstGeom prst="rect">
            <a:avLst/>
          </a:prstGeom>
        </p:spPr>
      </p:pic>
    </p:spTree>
    <p:extLst>
      <p:ext uri="{BB962C8B-B14F-4D97-AF65-F5344CB8AC3E}">
        <p14:creationId xmlns:p14="http://schemas.microsoft.com/office/powerpoint/2010/main" val="31047922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4AD17-F344-3A04-30BB-2163952A75AE}"/>
              </a:ext>
            </a:extLst>
          </p:cNvPr>
          <p:cNvSpPr>
            <a:spLocks noGrp="1"/>
          </p:cNvSpPr>
          <p:nvPr>
            <p:ph type="title"/>
          </p:nvPr>
        </p:nvSpPr>
        <p:spPr/>
        <p:txBody>
          <a:bodyPr/>
          <a:lstStyle/>
          <a:p>
            <a:pPr algn="ctr"/>
            <a:r>
              <a:rPr lang="en-IN" b="1" dirty="0">
                <a:solidFill>
                  <a:srgbClr val="FF0000"/>
                </a:solidFill>
              </a:rPr>
              <a:t>Description</a:t>
            </a:r>
          </a:p>
        </p:txBody>
      </p:sp>
      <p:sp>
        <p:nvSpPr>
          <p:cNvPr id="3" name="Content Placeholder 2">
            <a:extLst>
              <a:ext uri="{FF2B5EF4-FFF2-40B4-BE49-F238E27FC236}">
                <a16:creationId xmlns:a16="http://schemas.microsoft.com/office/drawing/2014/main" id="{063EBD71-6313-7012-39E8-253083A21DC0}"/>
              </a:ext>
            </a:extLst>
          </p:cNvPr>
          <p:cNvSpPr>
            <a:spLocks noGrp="1"/>
          </p:cNvSpPr>
          <p:nvPr>
            <p:ph idx="1"/>
          </p:nvPr>
        </p:nvSpPr>
        <p:spPr/>
        <p:txBody>
          <a:bodyPr>
            <a:normAutofit lnSpcReduction="10000"/>
          </a:bodyPr>
          <a:lstStyle/>
          <a:p>
            <a:r>
              <a:rPr lang="en-US" dirty="0"/>
              <a:t>Version − Version no. of Internet Protocol used (e.g. IPv4).</a:t>
            </a:r>
          </a:p>
          <a:p>
            <a:r>
              <a:rPr lang="en-US" dirty="0"/>
              <a:t>IHL − Internet Header Length; Length of entire IP header.</a:t>
            </a:r>
          </a:p>
          <a:p>
            <a:r>
              <a:rPr lang="en-US" dirty="0"/>
              <a:t>DSCP − Differentiated Services Code Point; this is Type of Service.</a:t>
            </a:r>
          </a:p>
          <a:p>
            <a:r>
              <a:rPr lang="en-US" dirty="0"/>
              <a:t>ECN − Explicit Congestion Notification; It carries information about the congestion seen in the route.</a:t>
            </a:r>
          </a:p>
          <a:p>
            <a:r>
              <a:rPr lang="en-US" dirty="0"/>
              <a:t>Total Length − Length of entire IP Packet (including IP header and IP Payload).</a:t>
            </a:r>
          </a:p>
          <a:p>
            <a:r>
              <a:rPr lang="en-US" dirty="0"/>
              <a:t>Identification − If IP packet is fragmented during the transmission, all the fragments contain same identification number. to identify original IP packet they belong to.</a:t>
            </a:r>
            <a:endParaRPr lang="en-IN" dirty="0"/>
          </a:p>
        </p:txBody>
      </p:sp>
    </p:spTree>
    <p:extLst>
      <p:ext uri="{BB962C8B-B14F-4D97-AF65-F5344CB8AC3E}">
        <p14:creationId xmlns:p14="http://schemas.microsoft.com/office/powerpoint/2010/main" val="1806381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5DC9-32E5-8E88-6261-AD83D14584C9}"/>
              </a:ext>
            </a:extLst>
          </p:cNvPr>
          <p:cNvSpPr>
            <a:spLocks noGrp="1"/>
          </p:cNvSpPr>
          <p:nvPr>
            <p:ph type="title"/>
          </p:nvPr>
        </p:nvSpPr>
        <p:spPr/>
        <p:txBody>
          <a:bodyPr/>
          <a:lstStyle/>
          <a:p>
            <a:pPr algn="ctr"/>
            <a:r>
              <a:rPr lang="en-IN" b="1" dirty="0">
                <a:solidFill>
                  <a:srgbClr val="FF0000"/>
                </a:solidFill>
              </a:rPr>
              <a:t>Description</a:t>
            </a:r>
            <a:endParaRPr lang="en-IN" dirty="0"/>
          </a:p>
        </p:txBody>
      </p:sp>
      <p:sp>
        <p:nvSpPr>
          <p:cNvPr id="3" name="Content Placeholder 2">
            <a:extLst>
              <a:ext uri="{FF2B5EF4-FFF2-40B4-BE49-F238E27FC236}">
                <a16:creationId xmlns:a16="http://schemas.microsoft.com/office/drawing/2014/main" id="{20EAC8E0-0756-CB00-AA0C-E7D17B2D2420}"/>
              </a:ext>
            </a:extLst>
          </p:cNvPr>
          <p:cNvSpPr>
            <a:spLocks noGrp="1"/>
          </p:cNvSpPr>
          <p:nvPr>
            <p:ph idx="1"/>
          </p:nvPr>
        </p:nvSpPr>
        <p:spPr/>
        <p:txBody>
          <a:bodyPr>
            <a:normAutofit fontScale="92500" lnSpcReduction="10000"/>
          </a:bodyPr>
          <a:lstStyle/>
          <a:p>
            <a:r>
              <a:rPr lang="en-US" dirty="0"/>
              <a:t>Flags − As required by the network resources, if IP Packet is too large to handle, these ‘flags’ tells if they can be fragmented or not. In this 3-bit flag, the MSB is always set to ‘0’.</a:t>
            </a:r>
          </a:p>
          <a:p>
            <a:r>
              <a:rPr lang="en-US" dirty="0"/>
              <a:t>Fragment Offset − This offset tells the exact position of the fragment in the original IP Packet.</a:t>
            </a:r>
          </a:p>
          <a:p>
            <a:r>
              <a:rPr lang="en-US" dirty="0"/>
              <a:t>Time to Live − To avoid looping in the network, every packet is sent with some TTL value set, which tells the network how many routers (hops) this packet can cross. At each hop, its value is decremented by one and when the value reaches zero, the packet is discarded.</a:t>
            </a:r>
          </a:p>
          <a:p>
            <a:r>
              <a:rPr lang="en-US" dirty="0"/>
              <a:t>Protocol − Tells the Network layer at the destination host, to which Protocol this packet belongs to, i.e. the next level Protocol. For example protocol number of ICMP is 1, TCP is 6 and UDP is 17.</a:t>
            </a:r>
            <a:endParaRPr lang="en-IN" dirty="0"/>
          </a:p>
        </p:txBody>
      </p:sp>
    </p:spTree>
    <p:extLst>
      <p:ext uri="{BB962C8B-B14F-4D97-AF65-F5344CB8AC3E}">
        <p14:creationId xmlns:p14="http://schemas.microsoft.com/office/powerpoint/2010/main" val="12649090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DF9E-C55F-A674-6465-2AE83D98FEAF}"/>
              </a:ext>
            </a:extLst>
          </p:cNvPr>
          <p:cNvSpPr>
            <a:spLocks noGrp="1"/>
          </p:cNvSpPr>
          <p:nvPr>
            <p:ph type="title"/>
          </p:nvPr>
        </p:nvSpPr>
        <p:spPr/>
        <p:txBody>
          <a:bodyPr/>
          <a:lstStyle/>
          <a:p>
            <a:pPr algn="ctr"/>
            <a:r>
              <a:rPr lang="en-IN" b="1" dirty="0">
                <a:solidFill>
                  <a:srgbClr val="FF0000"/>
                </a:solidFill>
              </a:rPr>
              <a:t>Description</a:t>
            </a:r>
            <a:endParaRPr lang="en-IN" dirty="0"/>
          </a:p>
        </p:txBody>
      </p:sp>
      <p:sp>
        <p:nvSpPr>
          <p:cNvPr id="3" name="Content Placeholder 2">
            <a:extLst>
              <a:ext uri="{FF2B5EF4-FFF2-40B4-BE49-F238E27FC236}">
                <a16:creationId xmlns:a16="http://schemas.microsoft.com/office/drawing/2014/main" id="{464C8D9D-0409-E9AA-51D5-6EA9B122AC0C}"/>
              </a:ext>
            </a:extLst>
          </p:cNvPr>
          <p:cNvSpPr>
            <a:spLocks noGrp="1"/>
          </p:cNvSpPr>
          <p:nvPr>
            <p:ph idx="1"/>
          </p:nvPr>
        </p:nvSpPr>
        <p:spPr/>
        <p:txBody>
          <a:bodyPr>
            <a:normAutofit/>
          </a:bodyPr>
          <a:lstStyle/>
          <a:p>
            <a:r>
              <a:rPr lang="en-US" dirty="0"/>
              <a:t>Header Checksum − This field is used to keep checksum value of entire header which is then used to check if the packet is received error-free.</a:t>
            </a:r>
          </a:p>
          <a:p>
            <a:r>
              <a:rPr lang="en-US" dirty="0"/>
              <a:t>Source Address − 32-bit address of the Sender (or source) of the packet.</a:t>
            </a:r>
          </a:p>
          <a:p>
            <a:r>
              <a:rPr lang="en-US" dirty="0"/>
              <a:t>Destination Address − 32-bit address of the Receiver (or destination) of the packet.</a:t>
            </a:r>
          </a:p>
          <a:p>
            <a:r>
              <a:rPr lang="en-US" dirty="0"/>
              <a:t>Options − This is optional field, which is used if the value of IHL is greater than 5. These options may contain values for options such as Security, Record Route, Time Stamp, etc.</a:t>
            </a:r>
            <a:endParaRPr lang="en-IN" dirty="0"/>
          </a:p>
        </p:txBody>
      </p:sp>
    </p:spTree>
    <p:extLst>
      <p:ext uri="{BB962C8B-B14F-4D97-AF65-F5344CB8AC3E}">
        <p14:creationId xmlns:p14="http://schemas.microsoft.com/office/powerpoint/2010/main" val="30905116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F5C7-3D1F-2940-E66F-C0714114C2C7}"/>
              </a:ext>
            </a:extLst>
          </p:cNvPr>
          <p:cNvSpPr>
            <a:spLocks noGrp="1"/>
          </p:cNvSpPr>
          <p:nvPr>
            <p:ph type="title"/>
          </p:nvPr>
        </p:nvSpPr>
        <p:spPr/>
        <p:txBody>
          <a:bodyPr/>
          <a:lstStyle/>
          <a:p>
            <a:pPr algn="ctr"/>
            <a:r>
              <a:rPr lang="en-IN" b="1" dirty="0">
                <a:solidFill>
                  <a:srgbClr val="FF0000"/>
                </a:solidFill>
              </a:rPr>
              <a:t>IP-Address</a:t>
            </a:r>
          </a:p>
        </p:txBody>
      </p:sp>
      <p:sp>
        <p:nvSpPr>
          <p:cNvPr id="3" name="Content Placeholder 2">
            <a:extLst>
              <a:ext uri="{FF2B5EF4-FFF2-40B4-BE49-F238E27FC236}">
                <a16:creationId xmlns:a16="http://schemas.microsoft.com/office/drawing/2014/main" id="{2AAC0234-3E03-0C11-5F7E-F65A92E78B99}"/>
              </a:ext>
            </a:extLst>
          </p:cNvPr>
          <p:cNvSpPr>
            <a:spLocks noGrp="1"/>
          </p:cNvSpPr>
          <p:nvPr>
            <p:ph idx="1"/>
          </p:nvPr>
        </p:nvSpPr>
        <p:spPr/>
        <p:txBody>
          <a:bodyPr/>
          <a:lstStyle/>
          <a:p>
            <a:r>
              <a:rPr lang="en-US" dirty="0">
                <a:solidFill>
                  <a:schemeClr val="accent6">
                    <a:lumMod val="50000"/>
                  </a:schemeClr>
                </a:solidFill>
              </a:rPr>
              <a:t>An IP address is a 32 bit numerical value assigned to a computer on a network.</a:t>
            </a:r>
          </a:p>
          <a:p>
            <a:r>
              <a:rPr lang="en-US" dirty="0">
                <a:solidFill>
                  <a:schemeClr val="accent6">
                    <a:lumMod val="50000"/>
                  </a:schemeClr>
                </a:solidFill>
              </a:rPr>
              <a:t>It is  a unique address that distinguishes any device on the internet or any network from another.</a:t>
            </a:r>
          </a:p>
          <a:p>
            <a:r>
              <a:rPr lang="en-US" dirty="0">
                <a:solidFill>
                  <a:schemeClr val="accent6">
                    <a:lumMod val="50000"/>
                  </a:schemeClr>
                </a:solidFill>
              </a:rPr>
              <a:t>An IP address is represented by a series of numbers segregated by periods(.). They are expressed in the form of four pairs - an example address might be 255.255.255.255 wherein each set can range from 0 to 255.</a:t>
            </a:r>
          </a:p>
          <a:p>
            <a:pPr marL="0" indent="0">
              <a:buNone/>
            </a:pPr>
            <a:endParaRPr lang="en-IN" dirty="0">
              <a:solidFill>
                <a:schemeClr val="accent6">
                  <a:lumMod val="50000"/>
                </a:schemeClr>
              </a:solidFill>
            </a:endParaRPr>
          </a:p>
        </p:txBody>
      </p:sp>
    </p:spTree>
    <p:extLst>
      <p:ext uri="{BB962C8B-B14F-4D97-AF65-F5344CB8AC3E}">
        <p14:creationId xmlns:p14="http://schemas.microsoft.com/office/powerpoint/2010/main" val="42579447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9C00B-D52C-11ED-82A9-46C594B65B66}"/>
              </a:ext>
            </a:extLst>
          </p:cNvPr>
          <p:cNvSpPr>
            <a:spLocks noGrp="1"/>
          </p:cNvSpPr>
          <p:nvPr>
            <p:ph type="title"/>
          </p:nvPr>
        </p:nvSpPr>
        <p:spPr/>
        <p:txBody>
          <a:bodyPr/>
          <a:lstStyle/>
          <a:p>
            <a:pPr algn="ctr"/>
            <a:r>
              <a:rPr lang="en-IN" b="1" dirty="0">
                <a:solidFill>
                  <a:srgbClr val="FF0000"/>
                </a:solidFill>
              </a:rPr>
              <a:t>Types of IP addresses</a:t>
            </a:r>
            <a:br>
              <a:rPr lang="en-IN" b="1" dirty="0"/>
            </a:br>
            <a:endParaRPr lang="en-IN" dirty="0"/>
          </a:p>
        </p:txBody>
      </p:sp>
      <p:sp>
        <p:nvSpPr>
          <p:cNvPr id="3" name="Content Placeholder 2">
            <a:extLst>
              <a:ext uri="{FF2B5EF4-FFF2-40B4-BE49-F238E27FC236}">
                <a16:creationId xmlns:a16="http://schemas.microsoft.com/office/drawing/2014/main" id="{0CB30571-F981-4D48-F2A8-8FEA26BF6C18}"/>
              </a:ext>
            </a:extLst>
          </p:cNvPr>
          <p:cNvSpPr>
            <a:spLocks noGrp="1"/>
          </p:cNvSpPr>
          <p:nvPr>
            <p:ph idx="1"/>
          </p:nvPr>
        </p:nvSpPr>
        <p:spPr/>
        <p:txBody>
          <a:bodyPr>
            <a:normAutofit fontScale="92500" lnSpcReduction="10000"/>
          </a:bodyPr>
          <a:lstStyle/>
          <a:p>
            <a:r>
              <a:rPr lang="en-IN" sz="4000" dirty="0">
                <a:solidFill>
                  <a:srgbClr val="FF0000"/>
                </a:solidFill>
              </a:rPr>
              <a:t>Consumer IP Addresses : </a:t>
            </a:r>
            <a:r>
              <a:rPr lang="en-US" sz="2800" dirty="0"/>
              <a:t>Every individual or firm with an active internet service system pursues two types of IP addresses</a:t>
            </a:r>
            <a:endParaRPr lang="en-IN" sz="4000" dirty="0">
              <a:solidFill>
                <a:srgbClr val="FF0000"/>
              </a:solidFill>
            </a:endParaRPr>
          </a:p>
          <a:p>
            <a:pPr lvl="3"/>
            <a:r>
              <a:rPr lang="en-IN" sz="3400" dirty="0">
                <a:solidFill>
                  <a:schemeClr val="tx1">
                    <a:lumMod val="85000"/>
                    <a:lumOff val="15000"/>
                  </a:schemeClr>
                </a:solidFill>
              </a:rPr>
              <a:t>Private IP Address :</a:t>
            </a:r>
          </a:p>
          <a:p>
            <a:pPr lvl="3"/>
            <a:r>
              <a:rPr lang="en-IN" sz="3400" dirty="0">
                <a:solidFill>
                  <a:schemeClr val="tx1">
                    <a:lumMod val="85000"/>
                    <a:lumOff val="15000"/>
                  </a:schemeClr>
                </a:solidFill>
              </a:rPr>
              <a:t>Public IP Address</a:t>
            </a:r>
          </a:p>
          <a:p>
            <a:pPr lvl="2"/>
            <a:r>
              <a:rPr lang="en-IN" sz="4000" dirty="0">
                <a:solidFill>
                  <a:schemeClr val="accent6">
                    <a:lumMod val="50000"/>
                  </a:schemeClr>
                </a:solidFill>
              </a:rPr>
              <a:t>Dynamic IP Address</a:t>
            </a:r>
          </a:p>
          <a:p>
            <a:pPr lvl="2"/>
            <a:r>
              <a:rPr lang="en-IN" sz="4000" dirty="0">
                <a:solidFill>
                  <a:schemeClr val="accent6">
                    <a:lumMod val="50000"/>
                  </a:schemeClr>
                </a:solidFill>
              </a:rPr>
              <a:t>Static IP Address</a:t>
            </a:r>
          </a:p>
          <a:p>
            <a:r>
              <a:rPr lang="en-IN" sz="4000" dirty="0">
                <a:solidFill>
                  <a:srgbClr val="FF0000"/>
                </a:solidFill>
              </a:rPr>
              <a:t>Website IP Addresses</a:t>
            </a:r>
          </a:p>
          <a:p>
            <a:pPr lvl="1"/>
            <a:r>
              <a:rPr lang="en-IN" sz="3600" dirty="0">
                <a:solidFill>
                  <a:srgbClr val="FF0000"/>
                </a:solidFill>
              </a:rPr>
              <a:t>Shared IP Address</a:t>
            </a:r>
          </a:p>
          <a:p>
            <a:pPr lvl="1"/>
            <a:r>
              <a:rPr lang="en-IN" sz="3600" dirty="0">
                <a:solidFill>
                  <a:srgbClr val="FF0000"/>
                </a:solidFill>
              </a:rPr>
              <a:t>Dedicated IP Address</a:t>
            </a:r>
          </a:p>
        </p:txBody>
      </p:sp>
    </p:spTree>
    <p:extLst>
      <p:ext uri="{BB962C8B-B14F-4D97-AF65-F5344CB8AC3E}">
        <p14:creationId xmlns:p14="http://schemas.microsoft.com/office/powerpoint/2010/main" val="41604132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9D31-2BB4-1888-A20D-E5794D5B1924}"/>
              </a:ext>
            </a:extLst>
          </p:cNvPr>
          <p:cNvSpPr>
            <a:spLocks noGrp="1"/>
          </p:cNvSpPr>
          <p:nvPr>
            <p:ph type="title"/>
          </p:nvPr>
        </p:nvSpPr>
        <p:spPr/>
        <p:txBody>
          <a:bodyPr/>
          <a:lstStyle/>
          <a:p>
            <a:pPr algn="ctr"/>
            <a:r>
              <a:rPr lang="en-IN" b="1" dirty="0">
                <a:solidFill>
                  <a:srgbClr val="FF0000"/>
                </a:solidFill>
              </a:rPr>
              <a:t>Network Classes</a:t>
            </a:r>
          </a:p>
        </p:txBody>
      </p:sp>
      <p:pic>
        <p:nvPicPr>
          <p:cNvPr id="5" name="Content Placeholder 4">
            <a:extLst>
              <a:ext uri="{FF2B5EF4-FFF2-40B4-BE49-F238E27FC236}">
                <a16:creationId xmlns:a16="http://schemas.microsoft.com/office/drawing/2014/main" id="{81629270-9C1B-D915-2181-1C8028AF76BC}"/>
              </a:ext>
            </a:extLst>
          </p:cNvPr>
          <p:cNvPicPr>
            <a:picLocks noGrp="1" noChangeAspect="1"/>
          </p:cNvPicPr>
          <p:nvPr>
            <p:ph idx="1"/>
          </p:nvPr>
        </p:nvPicPr>
        <p:blipFill>
          <a:blip r:embed="rId2"/>
          <a:stretch>
            <a:fillRect/>
          </a:stretch>
        </p:blipFill>
        <p:spPr>
          <a:xfrm>
            <a:off x="2105248" y="1552353"/>
            <a:ext cx="7618664" cy="4131631"/>
          </a:xfrm>
        </p:spPr>
      </p:pic>
    </p:spTree>
    <p:extLst>
      <p:ext uri="{BB962C8B-B14F-4D97-AF65-F5344CB8AC3E}">
        <p14:creationId xmlns:p14="http://schemas.microsoft.com/office/powerpoint/2010/main" val="28445912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8A93E-F2FA-91FB-6FB7-021DA8083882}"/>
              </a:ext>
            </a:extLst>
          </p:cNvPr>
          <p:cNvSpPr>
            <a:spLocks noGrp="1"/>
          </p:cNvSpPr>
          <p:nvPr>
            <p:ph type="title"/>
          </p:nvPr>
        </p:nvSpPr>
        <p:spPr>
          <a:xfrm>
            <a:off x="838200" y="131004"/>
            <a:ext cx="10515600" cy="1325563"/>
          </a:xfrm>
        </p:spPr>
        <p:txBody>
          <a:bodyPr/>
          <a:lstStyle/>
          <a:p>
            <a:pPr algn="ctr"/>
            <a:r>
              <a:rPr lang="en-IN" b="1" dirty="0">
                <a:solidFill>
                  <a:srgbClr val="FF0000"/>
                </a:solidFill>
              </a:rPr>
              <a:t>Network Classes</a:t>
            </a:r>
          </a:p>
        </p:txBody>
      </p:sp>
      <p:pic>
        <p:nvPicPr>
          <p:cNvPr id="5" name="Content Placeholder 4">
            <a:extLst>
              <a:ext uri="{FF2B5EF4-FFF2-40B4-BE49-F238E27FC236}">
                <a16:creationId xmlns:a16="http://schemas.microsoft.com/office/drawing/2014/main" id="{9763EF9E-5359-EBE3-E9C4-DBB3FC4F7DA4}"/>
              </a:ext>
            </a:extLst>
          </p:cNvPr>
          <p:cNvPicPr>
            <a:picLocks noGrp="1" noChangeAspect="1"/>
          </p:cNvPicPr>
          <p:nvPr>
            <p:ph idx="1"/>
          </p:nvPr>
        </p:nvPicPr>
        <p:blipFill>
          <a:blip r:embed="rId2"/>
          <a:stretch>
            <a:fillRect/>
          </a:stretch>
        </p:blipFill>
        <p:spPr>
          <a:xfrm>
            <a:off x="3168501" y="1180119"/>
            <a:ext cx="5115223" cy="3218290"/>
          </a:xfrm>
        </p:spPr>
      </p:pic>
      <p:sp>
        <p:nvSpPr>
          <p:cNvPr id="8" name="Title 1">
            <a:extLst>
              <a:ext uri="{FF2B5EF4-FFF2-40B4-BE49-F238E27FC236}">
                <a16:creationId xmlns:a16="http://schemas.microsoft.com/office/drawing/2014/main" id="{6860374B-D5AD-2CF0-6A68-68B52E39BF1A}"/>
              </a:ext>
            </a:extLst>
          </p:cNvPr>
          <p:cNvSpPr txBox="1">
            <a:spLocks/>
          </p:cNvSpPr>
          <p:nvPr/>
        </p:nvSpPr>
        <p:spPr>
          <a:xfrm>
            <a:off x="468312" y="4114800"/>
            <a:ext cx="10515600" cy="1439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rabicPeriod"/>
            </a:pPr>
            <a:r>
              <a:rPr lang="en-IN" sz="2000" b="1" dirty="0"/>
              <a:t>Range  :</a:t>
            </a:r>
          </a:p>
          <a:p>
            <a:pPr marL="457200" indent="-457200">
              <a:buAutoNum type="arabicPeriod"/>
            </a:pPr>
            <a:r>
              <a:rPr lang="en-IN" sz="2000" b="1" dirty="0"/>
              <a:t>No of IP Address :</a:t>
            </a:r>
          </a:p>
          <a:p>
            <a:pPr marL="457200" indent="-457200">
              <a:buAutoNum type="arabicPeriod"/>
            </a:pPr>
            <a:r>
              <a:rPr lang="en-IN" sz="2000" b="1" dirty="0"/>
              <a:t>No of Network ID :</a:t>
            </a:r>
          </a:p>
          <a:p>
            <a:pPr marL="457200" indent="-457200">
              <a:buAutoNum type="arabicPeriod"/>
            </a:pPr>
            <a:r>
              <a:rPr lang="en-IN" sz="2000" b="1" dirty="0"/>
              <a:t>No of Host ID :</a:t>
            </a:r>
          </a:p>
        </p:txBody>
      </p:sp>
    </p:spTree>
    <p:extLst>
      <p:ext uri="{BB962C8B-B14F-4D97-AF65-F5344CB8AC3E}">
        <p14:creationId xmlns:p14="http://schemas.microsoft.com/office/powerpoint/2010/main" val="37066243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6990-3506-EC90-3DA3-7EC4D367B6DA}"/>
              </a:ext>
            </a:extLst>
          </p:cNvPr>
          <p:cNvSpPr>
            <a:spLocks noGrp="1"/>
          </p:cNvSpPr>
          <p:nvPr>
            <p:ph type="title"/>
          </p:nvPr>
        </p:nvSpPr>
        <p:spPr>
          <a:xfrm>
            <a:off x="838200" y="0"/>
            <a:ext cx="10515600" cy="730028"/>
          </a:xfrm>
        </p:spPr>
        <p:txBody>
          <a:bodyPr/>
          <a:lstStyle/>
          <a:p>
            <a:pPr algn="ctr"/>
            <a:r>
              <a:rPr lang="en-IN" b="1" dirty="0">
                <a:solidFill>
                  <a:srgbClr val="FF0000"/>
                </a:solidFill>
              </a:rPr>
              <a:t>Class A Network</a:t>
            </a:r>
          </a:p>
        </p:txBody>
      </p:sp>
      <p:sp>
        <p:nvSpPr>
          <p:cNvPr id="3" name="Content Placeholder 2">
            <a:extLst>
              <a:ext uri="{FF2B5EF4-FFF2-40B4-BE49-F238E27FC236}">
                <a16:creationId xmlns:a16="http://schemas.microsoft.com/office/drawing/2014/main" id="{89F7CE87-7C60-459F-DAA2-928827DC9717}"/>
              </a:ext>
            </a:extLst>
          </p:cNvPr>
          <p:cNvSpPr>
            <a:spLocks noGrp="1"/>
          </p:cNvSpPr>
          <p:nvPr>
            <p:ph idx="1"/>
          </p:nvPr>
        </p:nvSpPr>
        <p:spPr>
          <a:xfrm>
            <a:off x="923261" y="730027"/>
            <a:ext cx="10515600" cy="5468753"/>
          </a:xfrm>
        </p:spPr>
        <p:txBody>
          <a:bodyPr>
            <a:normAutofit lnSpcReduction="10000"/>
          </a:bodyPr>
          <a:lstStyle/>
          <a:p>
            <a:pPr algn="just"/>
            <a:r>
              <a:rPr lang="en-US" dirty="0">
                <a:effectLst/>
              </a:rPr>
              <a:t>IP addresses belonging to class A are assigned to the networks that contain a large number of hosts. </a:t>
            </a:r>
          </a:p>
          <a:p>
            <a:pPr algn="just">
              <a:buFont typeface="Arial" panose="020B0604020202020204" pitchFamily="34" charset="0"/>
              <a:buChar char="•"/>
            </a:pPr>
            <a:r>
              <a:rPr lang="en-US" dirty="0">
                <a:effectLst/>
              </a:rPr>
              <a:t>The network ID is 8 bits long.</a:t>
            </a:r>
          </a:p>
          <a:p>
            <a:pPr algn="just">
              <a:buFont typeface="Arial" panose="020B0604020202020204" pitchFamily="34" charset="0"/>
              <a:buChar char="•"/>
            </a:pPr>
            <a:r>
              <a:rPr lang="en-US" dirty="0">
                <a:effectLst/>
              </a:rPr>
              <a:t>The host ID is 24 bits long.</a:t>
            </a:r>
          </a:p>
          <a:p>
            <a:pPr algn="just"/>
            <a:r>
              <a:rPr lang="en-US" dirty="0">
                <a:effectLst/>
              </a:rPr>
              <a:t>The higher-order bit of the first octet in class A is always set to 0. The remaining 7 bits in the first octet are used to determine network ID. The 24 bits of host ID are used to determine the host in any network. The default subnet mask for Class A is 255.x.x.x. Therefore, class A has a total of: </a:t>
            </a:r>
          </a:p>
          <a:p>
            <a:pPr algn="just">
              <a:buFont typeface="Arial" panose="020B0604020202020204" pitchFamily="34" charset="0"/>
              <a:buChar char="•"/>
            </a:pPr>
            <a:r>
              <a:rPr lang="en-US" dirty="0">
                <a:effectLst/>
              </a:rPr>
              <a:t>2^7-2= 126 network ID(Here 2 address is subtracted because 0.0.0.0 and 127.x.y.z are special address. )</a:t>
            </a:r>
          </a:p>
          <a:p>
            <a:pPr algn="just">
              <a:buFont typeface="Arial" panose="020B0604020202020204" pitchFamily="34" charset="0"/>
              <a:buChar char="•"/>
            </a:pPr>
            <a:r>
              <a:rPr lang="en-US" dirty="0">
                <a:effectLst/>
              </a:rPr>
              <a:t>2^24 – 2 = 16,777,214 host ID</a:t>
            </a:r>
          </a:p>
          <a:p>
            <a:pPr algn="just">
              <a:buFont typeface="Arial" panose="020B0604020202020204" pitchFamily="34" charset="0"/>
              <a:buChar char="•"/>
            </a:pPr>
            <a:r>
              <a:rPr lang="en-US" dirty="0"/>
              <a:t>IP addresses belonging to class A ranges from 1.x.x.x – 126.x.x.x </a:t>
            </a:r>
            <a:endParaRPr lang="en-US" dirty="0">
              <a:effectLst/>
            </a:endParaRPr>
          </a:p>
          <a:p>
            <a:endParaRPr lang="en-IN" dirty="0"/>
          </a:p>
        </p:txBody>
      </p:sp>
    </p:spTree>
    <p:extLst>
      <p:ext uri="{BB962C8B-B14F-4D97-AF65-F5344CB8AC3E}">
        <p14:creationId xmlns:p14="http://schemas.microsoft.com/office/powerpoint/2010/main" val="2798406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B80B4-00F1-05B2-75C4-E090BA055A5D}"/>
              </a:ext>
            </a:extLst>
          </p:cNvPr>
          <p:cNvSpPr>
            <a:spLocks noGrp="1"/>
          </p:cNvSpPr>
          <p:nvPr>
            <p:ph type="title"/>
          </p:nvPr>
        </p:nvSpPr>
        <p:spPr/>
        <p:txBody>
          <a:bodyPr/>
          <a:lstStyle/>
          <a:p>
            <a:pPr algn="ctr"/>
            <a:r>
              <a:rPr lang="en-IN" b="1" dirty="0">
                <a:solidFill>
                  <a:srgbClr val="FF0000"/>
                </a:solidFill>
              </a:rPr>
              <a:t>Class A Network</a:t>
            </a:r>
            <a:endParaRPr lang="en-IN" dirty="0"/>
          </a:p>
        </p:txBody>
      </p:sp>
      <p:pic>
        <p:nvPicPr>
          <p:cNvPr id="5" name="Content Placeholder 4">
            <a:extLst>
              <a:ext uri="{FF2B5EF4-FFF2-40B4-BE49-F238E27FC236}">
                <a16:creationId xmlns:a16="http://schemas.microsoft.com/office/drawing/2014/main" id="{83A4897B-DA4A-8D70-AC72-3577AA5FDDB0}"/>
              </a:ext>
            </a:extLst>
          </p:cNvPr>
          <p:cNvPicPr>
            <a:picLocks noGrp="1" noChangeAspect="1"/>
          </p:cNvPicPr>
          <p:nvPr>
            <p:ph idx="1"/>
          </p:nvPr>
        </p:nvPicPr>
        <p:blipFill>
          <a:blip r:embed="rId2"/>
          <a:stretch>
            <a:fillRect/>
          </a:stretch>
        </p:blipFill>
        <p:spPr>
          <a:xfrm>
            <a:off x="2275367" y="2094614"/>
            <a:ext cx="7921256" cy="2506755"/>
          </a:xfrm>
          <a:prstGeom prst="rect">
            <a:avLst/>
          </a:prstGeom>
        </p:spPr>
      </p:pic>
    </p:spTree>
    <p:extLst>
      <p:ext uri="{BB962C8B-B14F-4D97-AF65-F5344CB8AC3E}">
        <p14:creationId xmlns:p14="http://schemas.microsoft.com/office/powerpoint/2010/main" val="402156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005D1-D7CB-BF7A-CA01-CC33C46D2151}"/>
              </a:ext>
            </a:extLst>
          </p:cNvPr>
          <p:cNvSpPr>
            <a:spLocks noGrp="1"/>
          </p:cNvSpPr>
          <p:nvPr>
            <p:ph type="title"/>
          </p:nvPr>
        </p:nvSpPr>
        <p:spPr/>
        <p:txBody>
          <a:bodyPr/>
          <a:lstStyle/>
          <a:p>
            <a:pPr algn="ctr"/>
            <a:r>
              <a:rPr lang="en-IN" b="1" dirty="0">
                <a:solidFill>
                  <a:srgbClr val="FF0000"/>
                </a:solidFill>
              </a:rPr>
              <a:t>Requirement Gathering</a:t>
            </a:r>
          </a:p>
        </p:txBody>
      </p:sp>
      <p:sp>
        <p:nvSpPr>
          <p:cNvPr id="3" name="Content Placeholder 2">
            <a:extLst>
              <a:ext uri="{FF2B5EF4-FFF2-40B4-BE49-F238E27FC236}">
                <a16:creationId xmlns:a16="http://schemas.microsoft.com/office/drawing/2014/main" id="{A2162CE8-9821-85D6-CDB9-82D714B1A12F}"/>
              </a:ext>
            </a:extLst>
          </p:cNvPr>
          <p:cNvSpPr>
            <a:spLocks noGrp="1"/>
          </p:cNvSpPr>
          <p:nvPr>
            <p:ph idx="1"/>
          </p:nvPr>
        </p:nvSpPr>
        <p:spPr>
          <a:xfrm>
            <a:off x="838200" y="1414130"/>
            <a:ext cx="10515600" cy="4762833"/>
          </a:xfrm>
        </p:spPr>
        <p:txBody>
          <a:bodyPr>
            <a:normAutofit/>
          </a:bodyPr>
          <a:lstStyle/>
          <a:p>
            <a:r>
              <a:rPr lang="en-IN" dirty="0"/>
              <a:t>Agile requirements gathering is a collaborative and iterative process that aims to deliver value and quality to your customers by understanding their needs, expectations, and feedback.</a:t>
            </a:r>
          </a:p>
          <a:p>
            <a:r>
              <a:rPr lang="en-US" dirty="0"/>
              <a:t>Some  effective requirements gathering techniques are :</a:t>
            </a:r>
            <a:endParaRPr lang="en-IN" dirty="0"/>
          </a:p>
          <a:p>
            <a:pPr marL="457200" lvl="1" indent="0">
              <a:buNone/>
            </a:pPr>
            <a:r>
              <a:rPr lang="en-IN" dirty="0">
                <a:solidFill>
                  <a:srgbClr val="00B0F0"/>
                </a:solidFill>
              </a:rPr>
              <a:t>Interviews 					Questionnaires or Surveys</a:t>
            </a:r>
          </a:p>
          <a:p>
            <a:pPr marL="457200" lvl="1" indent="0">
              <a:buNone/>
            </a:pPr>
            <a:r>
              <a:rPr lang="en-IN" dirty="0">
                <a:solidFill>
                  <a:srgbClr val="00B0F0"/>
                </a:solidFill>
              </a:rPr>
              <a:t>User Observation 				Document Analysis</a:t>
            </a:r>
          </a:p>
          <a:p>
            <a:pPr marL="457200" lvl="1" indent="0">
              <a:buNone/>
            </a:pPr>
            <a:r>
              <a:rPr lang="en-IN" dirty="0">
                <a:solidFill>
                  <a:srgbClr val="00B0F0"/>
                </a:solidFill>
              </a:rPr>
              <a:t>Interface Analysis				Workshops</a:t>
            </a:r>
          </a:p>
          <a:p>
            <a:pPr marL="457200" lvl="1" indent="0">
              <a:buNone/>
            </a:pPr>
            <a:r>
              <a:rPr lang="en-IN" dirty="0">
                <a:solidFill>
                  <a:srgbClr val="00B0F0"/>
                </a:solidFill>
              </a:rPr>
              <a:t>Brainstorming				Role-Play</a:t>
            </a:r>
          </a:p>
          <a:p>
            <a:pPr marL="457200" lvl="1" indent="0">
              <a:buNone/>
            </a:pPr>
            <a:r>
              <a:rPr lang="en-IN" dirty="0">
                <a:solidFill>
                  <a:srgbClr val="00B0F0"/>
                </a:solidFill>
              </a:rPr>
              <a:t>Use Cases and Scenarios			Focus Groups</a:t>
            </a:r>
          </a:p>
          <a:p>
            <a:pPr marL="457200" lvl="1" indent="0">
              <a:buNone/>
            </a:pPr>
            <a:r>
              <a:rPr lang="en-IN" dirty="0">
                <a:solidFill>
                  <a:srgbClr val="00B0F0"/>
                </a:solidFill>
              </a:rPr>
              <a:t>Prototyping</a:t>
            </a:r>
          </a:p>
          <a:p>
            <a:pPr marL="0" indent="0">
              <a:buNone/>
            </a:pPr>
            <a:endParaRPr lang="en-IN" dirty="0"/>
          </a:p>
        </p:txBody>
      </p:sp>
    </p:spTree>
    <p:extLst>
      <p:ext uri="{BB962C8B-B14F-4D97-AF65-F5344CB8AC3E}">
        <p14:creationId xmlns:p14="http://schemas.microsoft.com/office/powerpoint/2010/main" val="34442954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DE088-EB51-6C51-E326-74E8C9825A8F}"/>
              </a:ext>
            </a:extLst>
          </p:cNvPr>
          <p:cNvSpPr>
            <a:spLocks noGrp="1"/>
          </p:cNvSpPr>
          <p:nvPr>
            <p:ph type="title"/>
          </p:nvPr>
        </p:nvSpPr>
        <p:spPr/>
        <p:txBody>
          <a:bodyPr/>
          <a:lstStyle/>
          <a:p>
            <a:pPr algn="ctr"/>
            <a:r>
              <a:rPr lang="en-IN" b="1" dirty="0">
                <a:solidFill>
                  <a:srgbClr val="FF0000"/>
                </a:solidFill>
              </a:rPr>
              <a:t>Class B Network</a:t>
            </a:r>
            <a:endParaRPr lang="en-IN" dirty="0"/>
          </a:p>
        </p:txBody>
      </p:sp>
      <p:sp>
        <p:nvSpPr>
          <p:cNvPr id="3" name="Content Placeholder 2">
            <a:extLst>
              <a:ext uri="{FF2B5EF4-FFF2-40B4-BE49-F238E27FC236}">
                <a16:creationId xmlns:a16="http://schemas.microsoft.com/office/drawing/2014/main" id="{B7C3D0AF-D4A5-346F-9BF2-DBFDB4E31F61}"/>
              </a:ext>
            </a:extLst>
          </p:cNvPr>
          <p:cNvSpPr>
            <a:spLocks noGrp="1"/>
          </p:cNvSpPr>
          <p:nvPr>
            <p:ph idx="1"/>
          </p:nvPr>
        </p:nvSpPr>
        <p:spPr>
          <a:xfrm>
            <a:off x="933893" y="1368424"/>
            <a:ext cx="10515600" cy="4692133"/>
          </a:xfrm>
        </p:spPr>
        <p:txBody>
          <a:bodyPr>
            <a:normAutofit fontScale="92500" lnSpcReduction="10000"/>
          </a:bodyPr>
          <a:lstStyle/>
          <a:p>
            <a:pPr algn="just"/>
            <a:r>
              <a:rPr lang="en-US" dirty="0">
                <a:effectLst/>
              </a:rPr>
              <a:t>IP address belonging to class B is assigned to networks that range from medium-sized to large-sized networks. </a:t>
            </a:r>
          </a:p>
          <a:p>
            <a:pPr algn="just">
              <a:buFont typeface="Arial" panose="020B0604020202020204" pitchFamily="34" charset="0"/>
              <a:buChar char="•"/>
            </a:pPr>
            <a:r>
              <a:rPr lang="en-US" dirty="0">
                <a:effectLst/>
              </a:rPr>
              <a:t>The network ID is 16 bits long.</a:t>
            </a:r>
          </a:p>
          <a:p>
            <a:pPr algn="just">
              <a:buFont typeface="Arial" panose="020B0604020202020204" pitchFamily="34" charset="0"/>
              <a:buChar char="•"/>
            </a:pPr>
            <a:r>
              <a:rPr lang="en-US" dirty="0">
                <a:effectLst/>
              </a:rPr>
              <a:t>The host ID is 16 bits long.</a:t>
            </a:r>
          </a:p>
          <a:p>
            <a:pPr algn="just"/>
            <a:r>
              <a:rPr lang="en-US" dirty="0">
                <a:effectLst/>
              </a:rPr>
              <a:t>The higher-order bits of the first octet of IP addresses of class B are always set to 10. The remaining 14 bits are used to determine the network ID. The 16 bits of host ID are used to determine the host in any network. The default subnet mask for class B is 255.255.x.x. Class B has a total of: </a:t>
            </a:r>
          </a:p>
          <a:p>
            <a:pPr algn="just">
              <a:buFont typeface="Arial" panose="020B0604020202020204" pitchFamily="34" charset="0"/>
              <a:buChar char="•"/>
            </a:pPr>
            <a:r>
              <a:rPr lang="en-US" dirty="0">
                <a:effectLst/>
              </a:rPr>
              <a:t>2^14 = 16384 network address</a:t>
            </a:r>
          </a:p>
          <a:p>
            <a:pPr algn="just">
              <a:buFont typeface="Arial" panose="020B0604020202020204" pitchFamily="34" charset="0"/>
              <a:buChar char="•"/>
            </a:pPr>
            <a:r>
              <a:rPr lang="en-US" dirty="0">
                <a:effectLst/>
              </a:rPr>
              <a:t>2^16 – 2 = 65534 host address</a:t>
            </a:r>
          </a:p>
          <a:p>
            <a:pPr algn="just"/>
            <a:r>
              <a:rPr lang="en-US" dirty="0">
                <a:effectLst/>
              </a:rPr>
              <a:t>IP addresses belonging to class B ranges from 128.0.x.x – 191.255.x.x.</a:t>
            </a:r>
          </a:p>
          <a:p>
            <a:endParaRPr lang="en-IN" dirty="0"/>
          </a:p>
        </p:txBody>
      </p:sp>
    </p:spTree>
    <p:extLst>
      <p:ext uri="{BB962C8B-B14F-4D97-AF65-F5344CB8AC3E}">
        <p14:creationId xmlns:p14="http://schemas.microsoft.com/office/powerpoint/2010/main" val="12189772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008D0-8D94-4C96-0A5C-9C02CEBB4D85}"/>
              </a:ext>
            </a:extLst>
          </p:cNvPr>
          <p:cNvSpPr>
            <a:spLocks noGrp="1"/>
          </p:cNvSpPr>
          <p:nvPr>
            <p:ph type="title"/>
          </p:nvPr>
        </p:nvSpPr>
        <p:spPr/>
        <p:txBody>
          <a:bodyPr/>
          <a:lstStyle/>
          <a:p>
            <a:pPr algn="ctr"/>
            <a:r>
              <a:rPr lang="en-IN" b="1" dirty="0">
                <a:solidFill>
                  <a:srgbClr val="FF0000"/>
                </a:solidFill>
              </a:rPr>
              <a:t>Class B Network</a:t>
            </a:r>
            <a:endParaRPr lang="en-IN" dirty="0"/>
          </a:p>
        </p:txBody>
      </p:sp>
      <p:pic>
        <p:nvPicPr>
          <p:cNvPr id="4" name="Content Placeholder 3">
            <a:extLst>
              <a:ext uri="{FF2B5EF4-FFF2-40B4-BE49-F238E27FC236}">
                <a16:creationId xmlns:a16="http://schemas.microsoft.com/office/drawing/2014/main" id="{3B340BF3-20A7-A2E9-E083-26F12FF57F2B}"/>
              </a:ext>
            </a:extLst>
          </p:cNvPr>
          <p:cNvPicPr>
            <a:picLocks noGrp="1" noChangeAspect="1"/>
          </p:cNvPicPr>
          <p:nvPr>
            <p:ph idx="1"/>
          </p:nvPr>
        </p:nvPicPr>
        <p:blipFill>
          <a:blip r:embed="rId2"/>
          <a:stretch>
            <a:fillRect/>
          </a:stretch>
        </p:blipFill>
        <p:spPr>
          <a:xfrm>
            <a:off x="2381694" y="1818167"/>
            <a:ext cx="7974418" cy="2783202"/>
          </a:xfrm>
          <a:prstGeom prst="rect">
            <a:avLst/>
          </a:prstGeom>
        </p:spPr>
      </p:pic>
    </p:spTree>
    <p:extLst>
      <p:ext uri="{BB962C8B-B14F-4D97-AF65-F5344CB8AC3E}">
        <p14:creationId xmlns:p14="http://schemas.microsoft.com/office/powerpoint/2010/main" val="41920917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72731-6FCB-6418-EAFC-E789B1820173}"/>
              </a:ext>
            </a:extLst>
          </p:cNvPr>
          <p:cNvSpPr>
            <a:spLocks noGrp="1"/>
          </p:cNvSpPr>
          <p:nvPr>
            <p:ph type="title"/>
          </p:nvPr>
        </p:nvSpPr>
        <p:spPr/>
        <p:txBody>
          <a:bodyPr/>
          <a:lstStyle/>
          <a:p>
            <a:pPr algn="ctr"/>
            <a:r>
              <a:rPr lang="en-IN" b="1" dirty="0">
                <a:solidFill>
                  <a:srgbClr val="FF0000"/>
                </a:solidFill>
              </a:rPr>
              <a:t>Class C Network</a:t>
            </a:r>
          </a:p>
        </p:txBody>
      </p:sp>
      <p:sp>
        <p:nvSpPr>
          <p:cNvPr id="3" name="Content Placeholder 2">
            <a:extLst>
              <a:ext uri="{FF2B5EF4-FFF2-40B4-BE49-F238E27FC236}">
                <a16:creationId xmlns:a16="http://schemas.microsoft.com/office/drawing/2014/main" id="{506B208C-49E8-B40E-5FA8-052D11931C45}"/>
              </a:ext>
            </a:extLst>
          </p:cNvPr>
          <p:cNvSpPr>
            <a:spLocks noGrp="1"/>
          </p:cNvSpPr>
          <p:nvPr>
            <p:ph idx="1"/>
          </p:nvPr>
        </p:nvSpPr>
        <p:spPr>
          <a:xfrm>
            <a:off x="912628" y="1253331"/>
            <a:ext cx="10515600" cy="4860390"/>
          </a:xfrm>
        </p:spPr>
        <p:txBody>
          <a:bodyPr>
            <a:normAutofit fontScale="92500"/>
          </a:bodyPr>
          <a:lstStyle/>
          <a:p>
            <a:pPr algn="just"/>
            <a:r>
              <a:rPr lang="en-US" dirty="0">
                <a:effectLst/>
              </a:rPr>
              <a:t>IP addresses belonging to class C are assigned to small-sized networks.</a:t>
            </a:r>
          </a:p>
          <a:p>
            <a:pPr algn="just">
              <a:buFont typeface="Arial" panose="020B0604020202020204" pitchFamily="34" charset="0"/>
              <a:buChar char="•"/>
            </a:pPr>
            <a:r>
              <a:rPr lang="en-US" dirty="0">
                <a:effectLst/>
              </a:rPr>
              <a:t>The network ID is 24 bits long.</a:t>
            </a:r>
          </a:p>
          <a:p>
            <a:pPr algn="just">
              <a:buFont typeface="Arial" panose="020B0604020202020204" pitchFamily="34" charset="0"/>
              <a:buChar char="•"/>
            </a:pPr>
            <a:r>
              <a:rPr lang="en-US" dirty="0">
                <a:effectLst/>
              </a:rPr>
              <a:t>The host ID is 8 bits long.</a:t>
            </a:r>
          </a:p>
          <a:p>
            <a:pPr algn="just"/>
            <a:r>
              <a:rPr lang="en-US" dirty="0">
                <a:effectLst/>
              </a:rPr>
              <a:t>The higher-order bits of the first octet of IP addresses of class C is always set to 110. The remaining 21 bits are used to determine the network ID. The 8 bits of host ID are used to determine the host in any network. The default subnet mask for class C is 255.255.255.x. Class C has a total of:</a:t>
            </a:r>
          </a:p>
          <a:p>
            <a:pPr algn="just">
              <a:buFont typeface="Arial" panose="020B0604020202020204" pitchFamily="34" charset="0"/>
              <a:buChar char="•"/>
            </a:pPr>
            <a:r>
              <a:rPr lang="en-US" dirty="0">
                <a:effectLst/>
              </a:rPr>
              <a:t>2^21 = 2097152 network address</a:t>
            </a:r>
          </a:p>
          <a:p>
            <a:pPr algn="just">
              <a:buFont typeface="Arial" panose="020B0604020202020204" pitchFamily="34" charset="0"/>
              <a:buChar char="•"/>
            </a:pPr>
            <a:r>
              <a:rPr lang="en-US" dirty="0">
                <a:effectLst/>
              </a:rPr>
              <a:t>2^8 – 2 = 254 host address</a:t>
            </a:r>
          </a:p>
          <a:p>
            <a:pPr algn="just"/>
            <a:r>
              <a:rPr lang="en-US" dirty="0">
                <a:effectLst/>
              </a:rPr>
              <a:t>IP addresses belonging to class C range from 192.0.0.x – 223.255.255.x.</a:t>
            </a:r>
          </a:p>
          <a:p>
            <a:endParaRPr lang="en-IN" dirty="0"/>
          </a:p>
        </p:txBody>
      </p:sp>
    </p:spTree>
    <p:extLst>
      <p:ext uri="{BB962C8B-B14F-4D97-AF65-F5344CB8AC3E}">
        <p14:creationId xmlns:p14="http://schemas.microsoft.com/office/powerpoint/2010/main" val="10803190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2A1DD-DC0D-E58E-0C40-483E03452B09}"/>
              </a:ext>
            </a:extLst>
          </p:cNvPr>
          <p:cNvSpPr>
            <a:spLocks noGrp="1"/>
          </p:cNvSpPr>
          <p:nvPr>
            <p:ph type="title"/>
          </p:nvPr>
        </p:nvSpPr>
        <p:spPr/>
        <p:txBody>
          <a:bodyPr/>
          <a:lstStyle/>
          <a:p>
            <a:pPr algn="ctr"/>
            <a:r>
              <a:rPr lang="en-IN" b="1" dirty="0">
                <a:solidFill>
                  <a:srgbClr val="FF0000"/>
                </a:solidFill>
              </a:rPr>
              <a:t>Class C Network</a:t>
            </a:r>
            <a:endParaRPr lang="en-IN" dirty="0"/>
          </a:p>
        </p:txBody>
      </p:sp>
      <p:pic>
        <p:nvPicPr>
          <p:cNvPr id="5" name="Content Placeholder 4">
            <a:extLst>
              <a:ext uri="{FF2B5EF4-FFF2-40B4-BE49-F238E27FC236}">
                <a16:creationId xmlns:a16="http://schemas.microsoft.com/office/drawing/2014/main" id="{2353A869-6991-70D3-81B4-B466B1C6F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0186" y="1690688"/>
            <a:ext cx="8718697" cy="2496122"/>
          </a:xfrm>
        </p:spPr>
      </p:pic>
    </p:spTree>
    <p:extLst>
      <p:ext uri="{BB962C8B-B14F-4D97-AF65-F5344CB8AC3E}">
        <p14:creationId xmlns:p14="http://schemas.microsoft.com/office/powerpoint/2010/main" val="15969370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E519-7C5C-3108-4885-38C235455B2B}"/>
              </a:ext>
            </a:extLst>
          </p:cNvPr>
          <p:cNvSpPr>
            <a:spLocks noGrp="1"/>
          </p:cNvSpPr>
          <p:nvPr>
            <p:ph type="title"/>
          </p:nvPr>
        </p:nvSpPr>
        <p:spPr/>
        <p:txBody>
          <a:bodyPr/>
          <a:lstStyle/>
          <a:p>
            <a:pPr algn="ctr"/>
            <a:r>
              <a:rPr lang="en-IN" b="1" dirty="0">
                <a:solidFill>
                  <a:srgbClr val="FF0000"/>
                </a:solidFill>
              </a:rPr>
              <a:t>Class D Network</a:t>
            </a:r>
          </a:p>
        </p:txBody>
      </p:sp>
      <p:pic>
        <p:nvPicPr>
          <p:cNvPr id="5" name="Content Placeholder 4">
            <a:extLst>
              <a:ext uri="{FF2B5EF4-FFF2-40B4-BE49-F238E27FC236}">
                <a16:creationId xmlns:a16="http://schemas.microsoft.com/office/drawing/2014/main" id="{6A9C939B-4A09-3FAC-1F8C-3E2E39ACF7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9917" y="4746010"/>
            <a:ext cx="6057346" cy="1407713"/>
          </a:xfrm>
        </p:spPr>
      </p:pic>
      <p:sp>
        <p:nvSpPr>
          <p:cNvPr id="7" name="TextBox 6">
            <a:extLst>
              <a:ext uri="{FF2B5EF4-FFF2-40B4-BE49-F238E27FC236}">
                <a16:creationId xmlns:a16="http://schemas.microsoft.com/office/drawing/2014/main" id="{9F776E72-884B-787E-A0E1-73FE51C5A57F}"/>
              </a:ext>
            </a:extLst>
          </p:cNvPr>
          <p:cNvSpPr txBox="1"/>
          <p:nvPr/>
        </p:nvSpPr>
        <p:spPr>
          <a:xfrm>
            <a:off x="1140341" y="1637467"/>
            <a:ext cx="10102702" cy="3108543"/>
          </a:xfrm>
          <a:prstGeom prst="rect">
            <a:avLst/>
          </a:prstGeom>
          <a:noFill/>
        </p:spPr>
        <p:txBody>
          <a:bodyPr wrap="square">
            <a:spAutoFit/>
          </a:bodyPr>
          <a:lstStyle/>
          <a:p>
            <a:pPr marL="285750" indent="-285750" algn="just">
              <a:buFont typeface="Arial" panose="020B0604020202020204" pitchFamily="34" charset="0"/>
              <a:buChar char="•"/>
            </a:pPr>
            <a:r>
              <a:rPr lang="en-US" sz="2800" dirty="0">
                <a:effectLst/>
              </a:rPr>
              <a:t>IP address belonging to class D is reserved for multi-casting.</a:t>
            </a:r>
          </a:p>
          <a:p>
            <a:pPr marL="285750" indent="-285750" algn="just">
              <a:buFont typeface="Arial" panose="020B0604020202020204" pitchFamily="34" charset="0"/>
              <a:buChar char="•"/>
            </a:pPr>
            <a:r>
              <a:rPr lang="en-US" sz="2800" dirty="0">
                <a:effectLst/>
              </a:rPr>
              <a:t> The higher-order bits of the first octet of IP addresses belonging to class D is always set to 1110. </a:t>
            </a:r>
          </a:p>
          <a:p>
            <a:pPr marL="285750" indent="-285750" algn="just">
              <a:buFont typeface="Arial" panose="020B0604020202020204" pitchFamily="34" charset="0"/>
              <a:buChar char="•"/>
            </a:pPr>
            <a:r>
              <a:rPr lang="en-US" sz="2800" dirty="0">
                <a:effectLst/>
              </a:rPr>
              <a:t>The remaining bits are for the address that interested hosts recognize.</a:t>
            </a:r>
          </a:p>
          <a:p>
            <a:pPr marL="285750" indent="-285750" algn="just">
              <a:buFont typeface="Arial" panose="020B0604020202020204" pitchFamily="34" charset="0"/>
              <a:buChar char="•"/>
            </a:pPr>
            <a:r>
              <a:rPr lang="en-US" sz="2800" dirty="0">
                <a:effectLst/>
              </a:rPr>
              <a:t>Class D does not possess any subnet mask. IP addresses belonging to class D range from 224.0.0.0 – 239.255.255.255.</a:t>
            </a:r>
          </a:p>
        </p:txBody>
      </p:sp>
    </p:spTree>
    <p:extLst>
      <p:ext uri="{BB962C8B-B14F-4D97-AF65-F5344CB8AC3E}">
        <p14:creationId xmlns:p14="http://schemas.microsoft.com/office/powerpoint/2010/main" val="22426915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FBDB6-4233-644A-92BD-434CADFBACEF}"/>
              </a:ext>
            </a:extLst>
          </p:cNvPr>
          <p:cNvSpPr>
            <a:spLocks noGrp="1"/>
          </p:cNvSpPr>
          <p:nvPr>
            <p:ph type="title"/>
          </p:nvPr>
        </p:nvSpPr>
        <p:spPr/>
        <p:txBody>
          <a:bodyPr/>
          <a:lstStyle/>
          <a:p>
            <a:pPr algn="ctr"/>
            <a:r>
              <a:rPr lang="en-IN" b="1" dirty="0">
                <a:solidFill>
                  <a:srgbClr val="FF0000"/>
                </a:solidFill>
              </a:rPr>
              <a:t>Class E Network</a:t>
            </a:r>
          </a:p>
        </p:txBody>
      </p:sp>
      <p:sp>
        <p:nvSpPr>
          <p:cNvPr id="3" name="Content Placeholder 2">
            <a:extLst>
              <a:ext uri="{FF2B5EF4-FFF2-40B4-BE49-F238E27FC236}">
                <a16:creationId xmlns:a16="http://schemas.microsoft.com/office/drawing/2014/main" id="{3F9E9B2F-7361-57F4-39C4-0540F8741746}"/>
              </a:ext>
            </a:extLst>
          </p:cNvPr>
          <p:cNvSpPr>
            <a:spLocks noGrp="1"/>
          </p:cNvSpPr>
          <p:nvPr>
            <p:ph idx="1"/>
          </p:nvPr>
        </p:nvSpPr>
        <p:spPr/>
        <p:txBody>
          <a:bodyPr/>
          <a:lstStyle/>
          <a:p>
            <a:r>
              <a:rPr lang="en-US" dirty="0"/>
              <a:t>IP addresses belonging to class E are reserved for experimental and research purposes. </a:t>
            </a:r>
          </a:p>
          <a:p>
            <a:r>
              <a:rPr lang="en-US" dirty="0"/>
              <a:t>IP addresses of class E range from 240.0.0.0 – 255.255.255.254. This class doesn’t have any subnet mask. </a:t>
            </a:r>
          </a:p>
          <a:p>
            <a:r>
              <a:rPr lang="en-US" dirty="0"/>
              <a:t>The higher-order bits of the first octet of class E are always set to 1111.</a:t>
            </a:r>
          </a:p>
          <a:p>
            <a:pPr marL="0" indent="0">
              <a:buNone/>
            </a:pPr>
            <a:endParaRPr lang="en-IN" dirty="0"/>
          </a:p>
        </p:txBody>
      </p:sp>
      <p:pic>
        <p:nvPicPr>
          <p:cNvPr id="5" name="Picture 4">
            <a:extLst>
              <a:ext uri="{FF2B5EF4-FFF2-40B4-BE49-F238E27FC236}">
                <a16:creationId xmlns:a16="http://schemas.microsoft.com/office/drawing/2014/main" id="{4D8D92C1-8829-8667-F3D7-1F3D43E6D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815" y="4306186"/>
            <a:ext cx="6025448" cy="1870777"/>
          </a:xfrm>
          <a:prstGeom prst="rect">
            <a:avLst/>
          </a:prstGeom>
        </p:spPr>
      </p:pic>
    </p:spTree>
    <p:extLst>
      <p:ext uri="{BB962C8B-B14F-4D97-AF65-F5344CB8AC3E}">
        <p14:creationId xmlns:p14="http://schemas.microsoft.com/office/powerpoint/2010/main" val="32017379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4B1D01-BA73-DD06-BB21-C8AA0650101D}"/>
              </a:ext>
            </a:extLst>
          </p:cNvPr>
          <p:cNvSpPr>
            <a:spLocks noGrp="1"/>
          </p:cNvSpPr>
          <p:nvPr>
            <p:ph idx="1"/>
          </p:nvPr>
        </p:nvSpPr>
        <p:spPr>
          <a:xfrm>
            <a:off x="965791" y="2803820"/>
            <a:ext cx="10515600" cy="758087"/>
          </a:xfrm>
        </p:spPr>
        <p:txBody>
          <a:bodyPr>
            <a:normAutofit fontScale="92500" lnSpcReduction="20000"/>
          </a:bodyPr>
          <a:lstStyle/>
          <a:p>
            <a:pPr marL="0" indent="0" algn="ctr">
              <a:buNone/>
            </a:pPr>
            <a:r>
              <a:rPr lang="en-IN" sz="6000" b="1" dirty="0">
                <a:solidFill>
                  <a:srgbClr val="FF0000"/>
                </a:solidFill>
              </a:rPr>
              <a:t>Transport layer</a:t>
            </a:r>
            <a:endParaRPr lang="en-IN" sz="6000" dirty="0"/>
          </a:p>
        </p:txBody>
      </p:sp>
    </p:spTree>
    <p:extLst>
      <p:ext uri="{BB962C8B-B14F-4D97-AF65-F5344CB8AC3E}">
        <p14:creationId xmlns:p14="http://schemas.microsoft.com/office/powerpoint/2010/main" val="27651000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44756E13-C84F-FE3F-2008-E4FDA1243348}"/>
              </a:ext>
            </a:extLst>
          </p:cNvPr>
          <p:cNvPicPr>
            <a:picLocks noGrp="1" noChangeAspect="1"/>
          </p:cNvPicPr>
          <p:nvPr>
            <p:ph idx="4294967295"/>
          </p:nvPr>
        </p:nvPicPr>
        <p:blipFill>
          <a:blip r:embed="rId2"/>
          <a:stretch>
            <a:fillRect/>
          </a:stretch>
        </p:blipFill>
        <p:spPr>
          <a:xfrm>
            <a:off x="914400" y="-170121"/>
            <a:ext cx="10203085" cy="6730409"/>
          </a:xfrm>
          <a:prstGeom prst="rect">
            <a:avLst/>
          </a:prstGeom>
        </p:spPr>
      </p:pic>
    </p:spTree>
    <p:extLst>
      <p:ext uri="{BB962C8B-B14F-4D97-AF65-F5344CB8AC3E}">
        <p14:creationId xmlns:p14="http://schemas.microsoft.com/office/powerpoint/2010/main" val="31621618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25686-3B95-1B1D-DAB8-02E5E2BE98F0}"/>
              </a:ext>
            </a:extLst>
          </p:cNvPr>
          <p:cNvSpPr>
            <a:spLocks noGrp="1"/>
          </p:cNvSpPr>
          <p:nvPr>
            <p:ph type="title"/>
          </p:nvPr>
        </p:nvSpPr>
        <p:spPr/>
        <p:txBody>
          <a:bodyPr/>
          <a:lstStyle/>
          <a:p>
            <a:pPr algn="ctr"/>
            <a:r>
              <a:rPr lang="en-IN" sz="4400" b="1" dirty="0">
                <a:solidFill>
                  <a:srgbClr val="FF0000"/>
                </a:solidFill>
              </a:rPr>
              <a:t>Transport layer</a:t>
            </a:r>
            <a:endParaRPr lang="en-IN" dirty="0"/>
          </a:p>
        </p:txBody>
      </p:sp>
      <p:sp>
        <p:nvSpPr>
          <p:cNvPr id="3" name="Content Placeholder 2">
            <a:extLst>
              <a:ext uri="{FF2B5EF4-FFF2-40B4-BE49-F238E27FC236}">
                <a16:creationId xmlns:a16="http://schemas.microsoft.com/office/drawing/2014/main" id="{DBFAC26F-5B04-0D42-BB6E-53E5CEDBB711}"/>
              </a:ext>
            </a:extLst>
          </p:cNvPr>
          <p:cNvSpPr>
            <a:spLocks noGrp="1"/>
          </p:cNvSpPr>
          <p:nvPr>
            <p:ph idx="1"/>
          </p:nvPr>
        </p:nvSpPr>
        <p:spPr/>
        <p:txBody>
          <a:bodyPr>
            <a:normAutofit lnSpcReduction="10000"/>
          </a:bodyPr>
          <a:lstStyle/>
          <a:p>
            <a:r>
              <a:rPr lang="en-US" dirty="0"/>
              <a:t>Transport Layer is the fourth layer from the top in OSI Model which provides communication services to the application processes that are running on different hosts.</a:t>
            </a:r>
          </a:p>
          <a:p>
            <a:r>
              <a:rPr lang="en-US" dirty="0"/>
              <a:t>Transport Layer provides the services to the session layer and it receives the services from the network layer.</a:t>
            </a:r>
          </a:p>
          <a:p>
            <a:r>
              <a:rPr lang="en-US" dirty="0"/>
              <a:t>The services provided by transport layer include error correction as well as segmenting and </a:t>
            </a:r>
            <a:r>
              <a:rPr lang="en-US" dirty="0" err="1"/>
              <a:t>desegmenting</a:t>
            </a:r>
            <a:r>
              <a:rPr lang="en-US" dirty="0"/>
              <a:t> data before and after it's sent on the network. </a:t>
            </a:r>
          </a:p>
          <a:p>
            <a:r>
              <a:rPr lang="en-US" dirty="0"/>
              <a:t>Transport layer also provides the flow control functionality and ensures that segmented data is delivered across the network in the right sequence.</a:t>
            </a:r>
            <a:endParaRPr lang="en-IN" dirty="0"/>
          </a:p>
        </p:txBody>
      </p:sp>
    </p:spTree>
    <p:extLst>
      <p:ext uri="{BB962C8B-B14F-4D97-AF65-F5344CB8AC3E}">
        <p14:creationId xmlns:p14="http://schemas.microsoft.com/office/powerpoint/2010/main" val="18493694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51C9-1C4B-1BA4-EB70-FBFE28F723E5}"/>
              </a:ext>
            </a:extLst>
          </p:cNvPr>
          <p:cNvSpPr>
            <a:spLocks noGrp="1"/>
          </p:cNvSpPr>
          <p:nvPr>
            <p:ph type="title"/>
          </p:nvPr>
        </p:nvSpPr>
        <p:spPr/>
        <p:txBody>
          <a:bodyPr>
            <a:normAutofit/>
          </a:bodyPr>
          <a:lstStyle/>
          <a:p>
            <a:pPr algn="ctr"/>
            <a:r>
              <a:rPr lang="en-US" b="1" dirty="0">
                <a:solidFill>
                  <a:srgbClr val="FF0000"/>
                </a:solidFill>
              </a:rPr>
              <a:t>Services Provided by Transport Layer</a:t>
            </a:r>
            <a:r>
              <a:rPr lang="en-IN" b="1" dirty="0">
                <a:solidFill>
                  <a:srgbClr val="FF0000"/>
                </a:solidFill>
              </a:rPr>
              <a:t>                         </a:t>
            </a:r>
            <a:r>
              <a:rPr lang="en-IN" sz="3600" b="1" dirty="0">
                <a:solidFill>
                  <a:srgbClr val="00B050"/>
                </a:solidFill>
              </a:rPr>
              <a:t>Process to Process Communication </a:t>
            </a:r>
            <a:endParaRPr lang="en-IN" dirty="0">
              <a:solidFill>
                <a:srgbClr val="00B050"/>
              </a:solidFill>
            </a:endParaRPr>
          </a:p>
        </p:txBody>
      </p:sp>
      <p:sp>
        <p:nvSpPr>
          <p:cNvPr id="3" name="Content Placeholder 2">
            <a:extLst>
              <a:ext uri="{FF2B5EF4-FFF2-40B4-BE49-F238E27FC236}">
                <a16:creationId xmlns:a16="http://schemas.microsoft.com/office/drawing/2014/main" id="{58DDC4A2-3ECE-845B-89BD-C71B25A76836}"/>
              </a:ext>
            </a:extLst>
          </p:cNvPr>
          <p:cNvSpPr>
            <a:spLocks noGrp="1"/>
          </p:cNvSpPr>
          <p:nvPr>
            <p:ph idx="1"/>
          </p:nvPr>
        </p:nvSpPr>
        <p:spPr/>
        <p:txBody>
          <a:bodyPr/>
          <a:lstStyle/>
          <a:p>
            <a:r>
              <a:rPr lang="en-US" sz="3600" dirty="0"/>
              <a:t>Transport Layer is responsible for delivery of message to the appropriate process.</a:t>
            </a:r>
          </a:p>
          <a:p>
            <a:r>
              <a:rPr lang="en-US" sz="3600" dirty="0"/>
              <a:t> Transport Layer uses a port number to deliver the segmented data to the correct process amongst the multiple processes that are running on a particular host. </a:t>
            </a:r>
          </a:p>
          <a:p>
            <a:r>
              <a:rPr lang="en-US" sz="3600" dirty="0"/>
              <a:t>A port number is a 16-bit address used by transport layer to identify any client-server program.</a:t>
            </a:r>
          </a:p>
          <a:p>
            <a:endParaRPr lang="en-IN" sz="3600" b="1" dirty="0">
              <a:solidFill>
                <a:srgbClr val="FF0000"/>
              </a:solidFill>
            </a:endParaRPr>
          </a:p>
          <a:p>
            <a:endParaRPr lang="en-IN" dirty="0"/>
          </a:p>
        </p:txBody>
      </p:sp>
    </p:spTree>
    <p:extLst>
      <p:ext uri="{BB962C8B-B14F-4D97-AF65-F5344CB8AC3E}">
        <p14:creationId xmlns:p14="http://schemas.microsoft.com/office/powerpoint/2010/main" val="659491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033050-8441-26F5-3DD1-5778E80864E2}"/>
              </a:ext>
            </a:extLst>
          </p:cNvPr>
          <p:cNvSpPr>
            <a:spLocks noGrp="1"/>
          </p:cNvSpPr>
          <p:nvPr>
            <p:ph type="title"/>
          </p:nvPr>
        </p:nvSpPr>
        <p:spPr>
          <a:xfrm>
            <a:off x="838200" y="95693"/>
            <a:ext cx="10515600" cy="910782"/>
          </a:xfrm>
        </p:spPr>
        <p:txBody>
          <a:bodyPr/>
          <a:lstStyle/>
          <a:p>
            <a:pPr algn="ctr"/>
            <a:r>
              <a:rPr lang="en-IN" b="1" dirty="0">
                <a:solidFill>
                  <a:srgbClr val="FF0000"/>
                </a:solidFill>
              </a:rPr>
              <a:t>High-level Design(HLD)</a:t>
            </a:r>
          </a:p>
        </p:txBody>
      </p:sp>
      <p:sp>
        <p:nvSpPr>
          <p:cNvPr id="4" name="Content Placeholder 3">
            <a:extLst>
              <a:ext uri="{FF2B5EF4-FFF2-40B4-BE49-F238E27FC236}">
                <a16:creationId xmlns:a16="http://schemas.microsoft.com/office/drawing/2014/main" id="{B6B5F758-A5D1-5688-73B3-5B097FC0012A}"/>
              </a:ext>
            </a:extLst>
          </p:cNvPr>
          <p:cNvSpPr>
            <a:spLocks noGrp="1"/>
          </p:cNvSpPr>
          <p:nvPr>
            <p:ph idx="1"/>
          </p:nvPr>
        </p:nvSpPr>
        <p:spPr>
          <a:xfrm>
            <a:off x="838200" y="903768"/>
            <a:ext cx="10515600" cy="5858540"/>
          </a:xfrm>
        </p:spPr>
        <p:txBody>
          <a:bodyPr>
            <a:normAutofit lnSpcReduction="10000"/>
          </a:bodyPr>
          <a:lstStyle/>
          <a:p>
            <a:r>
              <a:rPr lang="en-US" dirty="0"/>
              <a:t>High-level Design</a:t>
            </a:r>
            <a:r>
              <a:rPr lang="en-US" b="1" dirty="0"/>
              <a:t> </a:t>
            </a:r>
            <a:r>
              <a:rPr lang="en-US" dirty="0"/>
              <a:t>explains the architecture that would be used to develop a system. </a:t>
            </a:r>
          </a:p>
          <a:p>
            <a:r>
              <a:rPr lang="en-US" dirty="0"/>
              <a:t>The architecture diagram provides an overview of an entire system, identifying the main components that would be developed for the product and their interfaces. </a:t>
            </a:r>
          </a:p>
          <a:p>
            <a:r>
              <a:rPr lang="en-US" dirty="0"/>
              <a:t>The HLD can use non-technical to mildly technical terms which should be understandable to the administrators of the system</a:t>
            </a:r>
          </a:p>
          <a:p>
            <a:r>
              <a:rPr lang="en-US" dirty="0"/>
              <a:t>In  High-Level Design</a:t>
            </a:r>
            <a:r>
              <a:rPr lang="en-US" b="1" dirty="0"/>
              <a:t>,</a:t>
            </a:r>
            <a:r>
              <a:rPr lang="en-US" dirty="0"/>
              <a:t>  the designers  only focus on the various models, like:</a:t>
            </a:r>
          </a:p>
          <a:p>
            <a:pPr lvl="1"/>
            <a:r>
              <a:rPr lang="en-US" b="1" dirty="0"/>
              <a:t>Decision Tables</a:t>
            </a:r>
            <a:endParaRPr lang="en-US" dirty="0"/>
          </a:p>
          <a:p>
            <a:pPr lvl="1"/>
            <a:r>
              <a:rPr lang="en-US" b="1" dirty="0"/>
              <a:t>Decision Trees</a:t>
            </a:r>
            <a:endParaRPr lang="en-US" dirty="0"/>
          </a:p>
          <a:p>
            <a:pPr lvl="1"/>
            <a:r>
              <a:rPr lang="en-US" b="1" dirty="0"/>
              <a:t>Flow Diagrams</a:t>
            </a:r>
            <a:endParaRPr lang="en-US" dirty="0"/>
          </a:p>
          <a:p>
            <a:pPr lvl="1"/>
            <a:r>
              <a:rPr lang="en-US" b="1" dirty="0"/>
              <a:t>Flow Charts</a:t>
            </a:r>
            <a:endParaRPr lang="en-US" dirty="0"/>
          </a:p>
          <a:p>
            <a:pPr lvl="1"/>
            <a:r>
              <a:rPr lang="en-US" b="1" dirty="0"/>
              <a:t>Data Dictionary</a:t>
            </a:r>
            <a:endParaRPr lang="en-US" dirty="0"/>
          </a:p>
          <a:p>
            <a:pPr marL="0" indent="0">
              <a:buNone/>
            </a:pPr>
            <a:endParaRPr lang="en-US" dirty="0"/>
          </a:p>
          <a:p>
            <a:endParaRPr lang="en-IN" dirty="0"/>
          </a:p>
        </p:txBody>
      </p:sp>
    </p:spTree>
    <p:extLst>
      <p:ext uri="{BB962C8B-B14F-4D97-AF65-F5344CB8AC3E}">
        <p14:creationId xmlns:p14="http://schemas.microsoft.com/office/powerpoint/2010/main" val="270592062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3F20A-9F85-9593-13BA-8E387E889D21}"/>
              </a:ext>
            </a:extLst>
          </p:cNvPr>
          <p:cNvSpPr>
            <a:spLocks noGrp="1"/>
          </p:cNvSpPr>
          <p:nvPr>
            <p:ph type="title"/>
          </p:nvPr>
        </p:nvSpPr>
        <p:spPr/>
        <p:txBody>
          <a:bodyPr>
            <a:normAutofit/>
          </a:bodyPr>
          <a:lstStyle/>
          <a:p>
            <a:pPr algn="ctr"/>
            <a:r>
              <a:rPr lang="en-US" b="1" dirty="0">
                <a:solidFill>
                  <a:srgbClr val="FF0000"/>
                </a:solidFill>
              </a:rPr>
              <a:t>Services Provided by Transport Layer</a:t>
            </a:r>
            <a:r>
              <a:rPr lang="en-IN" b="1" dirty="0">
                <a:solidFill>
                  <a:srgbClr val="FF0000"/>
                </a:solidFill>
              </a:rPr>
              <a:t>                         </a:t>
            </a:r>
            <a:r>
              <a:rPr lang="en-IN" sz="4000" b="1" dirty="0">
                <a:solidFill>
                  <a:srgbClr val="00B050"/>
                </a:solidFill>
              </a:rPr>
              <a:t>Multiplexing and Demultiplexing</a:t>
            </a:r>
          </a:p>
        </p:txBody>
      </p:sp>
      <p:sp>
        <p:nvSpPr>
          <p:cNvPr id="3" name="Content Placeholder 2">
            <a:extLst>
              <a:ext uri="{FF2B5EF4-FFF2-40B4-BE49-F238E27FC236}">
                <a16:creationId xmlns:a16="http://schemas.microsoft.com/office/drawing/2014/main" id="{6F3D6DAF-C4A8-C011-9EF8-27DA8B484807}"/>
              </a:ext>
            </a:extLst>
          </p:cNvPr>
          <p:cNvSpPr>
            <a:spLocks noGrp="1"/>
          </p:cNvSpPr>
          <p:nvPr>
            <p:ph idx="1"/>
          </p:nvPr>
        </p:nvSpPr>
        <p:spPr>
          <a:xfrm>
            <a:off x="838200" y="1841995"/>
            <a:ext cx="10515600" cy="4895429"/>
          </a:xfrm>
        </p:spPr>
        <p:txBody>
          <a:bodyPr>
            <a:noAutofit/>
          </a:bodyPr>
          <a:lstStyle/>
          <a:p>
            <a:r>
              <a:rPr lang="en-US" sz="2400" dirty="0"/>
              <a:t>Multiplexing is a technique used to combine and send the multiple data streams over a single medium.</a:t>
            </a:r>
          </a:p>
          <a:p>
            <a:r>
              <a:rPr lang="en-US" sz="2400" dirty="0"/>
              <a:t>The transport layer provides the multiplexing service to improve transmission efficiency in data communication. At the receiver side, demultiplexing is required to collect the data coming from different processes. </a:t>
            </a:r>
          </a:p>
          <a:p>
            <a:r>
              <a:rPr lang="en-US" sz="2400" b="1" dirty="0">
                <a:solidFill>
                  <a:srgbClr val="FF0000"/>
                </a:solidFill>
              </a:rPr>
              <a:t>Upward multiplexing :</a:t>
            </a:r>
            <a:r>
              <a:rPr lang="en-US" sz="2400" dirty="0">
                <a:solidFill>
                  <a:srgbClr val="FF0000"/>
                </a:solidFill>
              </a:rPr>
              <a:t> </a:t>
            </a:r>
            <a:r>
              <a:rPr lang="en-US" sz="2400" dirty="0"/>
              <a:t>means multiple transport layer connections utilize the connection of the same network. Transport layer transmits several transmissions bound for the same destination along the same path in network.</a:t>
            </a:r>
          </a:p>
          <a:p>
            <a:r>
              <a:rPr lang="en-US" sz="2400" b="1" dirty="0">
                <a:solidFill>
                  <a:srgbClr val="FF0000"/>
                </a:solidFill>
              </a:rPr>
              <a:t>Downward multiplexing :</a:t>
            </a:r>
            <a:r>
              <a:rPr lang="en-US" sz="2400" dirty="0">
                <a:solidFill>
                  <a:srgbClr val="FF0000"/>
                </a:solidFill>
              </a:rPr>
              <a:t> </a:t>
            </a:r>
            <a:r>
              <a:rPr lang="en-US" sz="2400" dirty="0"/>
              <a:t>means a transport layer connection utilizes the multiple connections. This multiplexing allows the transport layer to split a network connection among several paths to improve the throughput in the network.</a:t>
            </a:r>
            <a:endParaRPr lang="en-IN" sz="2400" dirty="0"/>
          </a:p>
        </p:txBody>
      </p:sp>
    </p:spTree>
    <p:extLst>
      <p:ext uri="{BB962C8B-B14F-4D97-AF65-F5344CB8AC3E}">
        <p14:creationId xmlns:p14="http://schemas.microsoft.com/office/powerpoint/2010/main" val="40691527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6967F-4EA8-52F0-E53D-7A355E8BA0B4}"/>
              </a:ext>
            </a:extLst>
          </p:cNvPr>
          <p:cNvSpPr>
            <a:spLocks noGrp="1"/>
          </p:cNvSpPr>
          <p:nvPr>
            <p:ph type="title"/>
          </p:nvPr>
        </p:nvSpPr>
        <p:spPr/>
        <p:txBody>
          <a:bodyPr/>
          <a:lstStyle/>
          <a:p>
            <a:pPr algn="ctr"/>
            <a:r>
              <a:rPr lang="en-US" b="1" dirty="0">
                <a:solidFill>
                  <a:srgbClr val="FF0000"/>
                </a:solidFill>
              </a:rPr>
              <a:t>Services Provided by Transport Layer</a:t>
            </a:r>
            <a:r>
              <a:rPr lang="en-IN" b="1" dirty="0">
                <a:solidFill>
                  <a:srgbClr val="FF0000"/>
                </a:solidFill>
              </a:rPr>
              <a:t>                         </a:t>
            </a:r>
            <a:r>
              <a:rPr lang="en-IN" sz="4000" b="1" dirty="0">
                <a:solidFill>
                  <a:srgbClr val="00B050"/>
                </a:solidFill>
              </a:rPr>
              <a:t>Flow Control</a:t>
            </a:r>
            <a:endParaRPr lang="en-IN" dirty="0"/>
          </a:p>
        </p:txBody>
      </p:sp>
      <p:sp>
        <p:nvSpPr>
          <p:cNvPr id="3" name="Content Placeholder 2">
            <a:extLst>
              <a:ext uri="{FF2B5EF4-FFF2-40B4-BE49-F238E27FC236}">
                <a16:creationId xmlns:a16="http://schemas.microsoft.com/office/drawing/2014/main" id="{1B510AA3-F36B-91A8-7C50-8890E4B12170}"/>
              </a:ext>
            </a:extLst>
          </p:cNvPr>
          <p:cNvSpPr>
            <a:spLocks noGrp="1"/>
          </p:cNvSpPr>
          <p:nvPr>
            <p:ph idx="1"/>
          </p:nvPr>
        </p:nvSpPr>
        <p:spPr>
          <a:xfrm>
            <a:off x="838200" y="1690688"/>
            <a:ext cx="10515600" cy="3498257"/>
          </a:xfrm>
        </p:spPr>
        <p:txBody>
          <a:bodyPr>
            <a:normAutofit/>
          </a:bodyPr>
          <a:lstStyle/>
          <a:p>
            <a:pPr>
              <a:buFont typeface="Arial" panose="020B0604020202020204" pitchFamily="34" charset="0"/>
              <a:buChar char="•"/>
            </a:pPr>
            <a:r>
              <a:rPr lang="en-US" sz="3200" dirty="0"/>
              <a:t>Flow control makes sure that the data is transmitted at a rate that is acceptable for both sender and receiver by managing data flow.</a:t>
            </a:r>
          </a:p>
          <a:p>
            <a:pPr>
              <a:buFont typeface="Arial" panose="020B0604020202020204" pitchFamily="34" charset="0"/>
              <a:buChar char="•"/>
            </a:pPr>
            <a:r>
              <a:rPr lang="en-US" sz="3200" dirty="0"/>
              <a:t>The transport layer provides a flow control service between the adjacent layers of the TCP/IP model. Transport Layer uses the concept of sliding window protocol to provide flow control.</a:t>
            </a:r>
          </a:p>
          <a:p>
            <a:endParaRPr lang="en-IN" dirty="0"/>
          </a:p>
        </p:txBody>
      </p:sp>
    </p:spTree>
    <p:extLst>
      <p:ext uri="{BB962C8B-B14F-4D97-AF65-F5344CB8AC3E}">
        <p14:creationId xmlns:p14="http://schemas.microsoft.com/office/powerpoint/2010/main" val="2998212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6A4F-8909-1C79-701E-5A9A36402B9B}"/>
              </a:ext>
            </a:extLst>
          </p:cNvPr>
          <p:cNvSpPr>
            <a:spLocks noGrp="1"/>
          </p:cNvSpPr>
          <p:nvPr>
            <p:ph type="title"/>
          </p:nvPr>
        </p:nvSpPr>
        <p:spPr/>
        <p:txBody>
          <a:bodyPr/>
          <a:lstStyle/>
          <a:p>
            <a:pPr algn="ctr"/>
            <a:r>
              <a:rPr lang="en-US" b="1" dirty="0">
                <a:solidFill>
                  <a:srgbClr val="FF0000"/>
                </a:solidFill>
              </a:rPr>
              <a:t>Services Provided by Transport Layer</a:t>
            </a:r>
            <a:r>
              <a:rPr lang="en-IN" b="1" dirty="0">
                <a:solidFill>
                  <a:srgbClr val="FF0000"/>
                </a:solidFill>
              </a:rPr>
              <a:t>                         </a:t>
            </a:r>
            <a:r>
              <a:rPr lang="en-IN" sz="4000" b="1" dirty="0">
                <a:solidFill>
                  <a:srgbClr val="00B050"/>
                </a:solidFill>
              </a:rPr>
              <a:t>Data Integrity</a:t>
            </a:r>
            <a:endParaRPr lang="en-IN" dirty="0"/>
          </a:p>
        </p:txBody>
      </p:sp>
      <p:sp>
        <p:nvSpPr>
          <p:cNvPr id="3" name="Content Placeholder 2">
            <a:extLst>
              <a:ext uri="{FF2B5EF4-FFF2-40B4-BE49-F238E27FC236}">
                <a16:creationId xmlns:a16="http://schemas.microsoft.com/office/drawing/2014/main" id="{60DB274A-4357-BAA9-F263-2B3E67D5BD6F}"/>
              </a:ext>
            </a:extLst>
          </p:cNvPr>
          <p:cNvSpPr>
            <a:spLocks noGrp="1"/>
          </p:cNvSpPr>
          <p:nvPr>
            <p:ph idx="1"/>
          </p:nvPr>
        </p:nvSpPr>
        <p:spPr>
          <a:xfrm>
            <a:off x="529728" y="1847659"/>
            <a:ext cx="11456624" cy="4351338"/>
          </a:xfrm>
        </p:spPr>
        <p:txBody>
          <a:bodyPr/>
          <a:lstStyle/>
          <a:p>
            <a:pPr marL="0" indent="0">
              <a:buNone/>
            </a:pPr>
            <a:r>
              <a:rPr lang="en-US" sz="3600" dirty="0"/>
              <a:t>Transport Layer provides data integrity by:</a:t>
            </a:r>
          </a:p>
          <a:p>
            <a:pPr>
              <a:buFont typeface="Arial" panose="020B0604020202020204" pitchFamily="34" charset="0"/>
              <a:buChar char="•"/>
            </a:pPr>
            <a:r>
              <a:rPr lang="en-US" sz="3600" dirty="0"/>
              <a:t>Detecting and discarding corrupted packets.</a:t>
            </a:r>
          </a:p>
          <a:p>
            <a:pPr>
              <a:buFont typeface="Arial" panose="020B0604020202020204" pitchFamily="34" charset="0"/>
              <a:buChar char="•"/>
            </a:pPr>
            <a:r>
              <a:rPr lang="en-US" sz="3600" dirty="0"/>
              <a:t>Tracking of lost and discarded packets and re-transmitting them.</a:t>
            </a:r>
          </a:p>
          <a:p>
            <a:pPr>
              <a:buFont typeface="Arial" panose="020B0604020202020204" pitchFamily="34" charset="0"/>
              <a:buChar char="•"/>
            </a:pPr>
            <a:r>
              <a:rPr lang="en-US" sz="3600" dirty="0"/>
              <a:t>Recognizing duplicate packets and discarding them.</a:t>
            </a:r>
          </a:p>
          <a:p>
            <a:pPr>
              <a:buFont typeface="Arial" panose="020B0604020202020204" pitchFamily="34" charset="0"/>
              <a:buChar char="•"/>
            </a:pPr>
            <a:r>
              <a:rPr lang="en-US" sz="3600" dirty="0"/>
              <a:t>Buffering out-of-order packets until the missing packets arrive.</a:t>
            </a:r>
          </a:p>
          <a:p>
            <a:endParaRPr lang="en-IN" dirty="0"/>
          </a:p>
        </p:txBody>
      </p:sp>
    </p:spTree>
    <p:extLst>
      <p:ext uri="{BB962C8B-B14F-4D97-AF65-F5344CB8AC3E}">
        <p14:creationId xmlns:p14="http://schemas.microsoft.com/office/powerpoint/2010/main" val="38767379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DE45C-806A-2C57-8190-2C7BA89BB2F6}"/>
              </a:ext>
            </a:extLst>
          </p:cNvPr>
          <p:cNvSpPr>
            <a:spLocks noGrp="1"/>
          </p:cNvSpPr>
          <p:nvPr>
            <p:ph type="title"/>
          </p:nvPr>
        </p:nvSpPr>
        <p:spPr/>
        <p:txBody>
          <a:bodyPr>
            <a:normAutofit/>
          </a:bodyPr>
          <a:lstStyle/>
          <a:p>
            <a:pPr algn="ctr"/>
            <a:r>
              <a:rPr lang="en-US" b="1" dirty="0">
                <a:solidFill>
                  <a:srgbClr val="FF0000"/>
                </a:solidFill>
              </a:rPr>
              <a:t>Services Provided by Transport Layer</a:t>
            </a:r>
            <a:r>
              <a:rPr lang="en-IN" b="1" dirty="0">
                <a:solidFill>
                  <a:srgbClr val="FF0000"/>
                </a:solidFill>
              </a:rPr>
              <a:t>                         </a:t>
            </a:r>
            <a:r>
              <a:rPr lang="en-IN" b="1" dirty="0">
                <a:solidFill>
                  <a:srgbClr val="00B050"/>
                </a:solidFill>
              </a:rPr>
              <a:t>Congestion avoidance</a:t>
            </a:r>
            <a:endParaRPr lang="en-IN" dirty="0"/>
          </a:p>
        </p:txBody>
      </p:sp>
      <p:sp>
        <p:nvSpPr>
          <p:cNvPr id="3" name="Content Placeholder 2">
            <a:extLst>
              <a:ext uri="{FF2B5EF4-FFF2-40B4-BE49-F238E27FC236}">
                <a16:creationId xmlns:a16="http://schemas.microsoft.com/office/drawing/2014/main" id="{5D04F5B1-ADAC-9581-562C-9F6B3769EF47}"/>
              </a:ext>
            </a:extLst>
          </p:cNvPr>
          <p:cNvSpPr>
            <a:spLocks noGrp="1"/>
          </p:cNvSpPr>
          <p:nvPr>
            <p:ph idx="1"/>
          </p:nvPr>
        </p:nvSpPr>
        <p:spPr>
          <a:xfrm>
            <a:off x="838200" y="1825625"/>
            <a:ext cx="10515600" cy="3848062"/>
          </a:xfrm>
        </p:spPr>
        <p:txBody>
          <a:bodyPr/>
          <a:lstStyle/>
          <a:p>
            <a:pPr>
              <a:buFont typeface="Arial" panose="020B0604020202020204" pitchFamily="34" charset="0"/>
              <a:buChar char="•"/>
            </a:pPr>
            <a:r>
              <a:rPr lang="en-US" sz="3200" dirty="0"/>
              <a:t>In network, if the load on the network is greater than the network load capacity, then the congestion may occur.</a:t>
            </a:r>
          </a:p>
          <a:p>
            <a:pPr>
              <a:buFont typeface="Arial" panose="020B0604020202020204" pitchFamily="34" charset="0"/>
              <a:buChar char="•"/>
            </a:pPr>
            <a:r>
              <a:rPr lang="en-US" sz="3200" dirty="0"/>
              <a:t>Congestion Control refers to the mechanisms and techniques to control the congestion and keep the load below the capacity.</a:t>
            </a:r>
          </a:p>
          <a:p>
            <a:pPr>
              <a:buFont typeface="Arial" panose="020B0604020202020204" pitchFamily="34" charset="0"/>
              <a:buChar char="•"/>
            </a:pPr>
            <a:r>
              <a:rPr lang="en-US" sz="3200" dirty="0"/>
              <a:t>The transport layer recognizes overloaded nodes and reduced flow rates and takes proper steps to overcome this.</a:t>
            </a:r>
          </a:p>
          <a:p>
            <a:pPr marL="0" indent="0">
              <a:buNone/>
            </a:pPr>
            <a:endParaRPr lang="en-IN" dirty="0"/>
          </a:p>
        </p:txBody>
      </p:sp>
    </p:spTree>
    <p:extLst>
      <p:ext uri="{BB962C8B-B14F-4D97-AF65-F5344CB8AC3E}">
        <p14:creationId xmlns:p14="http://schemas.microsoft.com/office/powerpoint/2010/main" val="21898977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2539-C464-D275-1819-C9F2C7BC0BA2}"/>
              </a:ext>
            </a:extLst>
          </p:cNvPr>
          <p:cNvSpPr>
            <a:spLocks noGrp="1"/>
          </p:cNvSpPr>
          <p:nvPr>
            <p:ph type="title"/>
          </p:nvPr>
        </p:nvSpPr>
        <p:spPr/>
        <p:txBody>
          <a:bodyPr/>
          <a:lstStyle/>
          <a:p>
            <a:pPr algn="ctr"/>
            <a:r>
              <a:rPr lang="en-IN" b="1" dirty="0">
                <a:solidFill>
                  <a:srgbClr val="FF0000"/>
                </a:solidFill>
              </a:rPr>
              <a:t>Connection Oriented Communication</a:t>
            </a:r>
          </a:p>
        </p:txBody>
      </p:sp>
      <p:pic>
        <p:nvPicPr>
          <p:cNvPr id="5" name="Content Placeholder 4">
            <a:extLst>
              <a:ext uri="{FF2B5EF4-FFF2-40B4-BE49-F238E27FC236}">
                <a16:creationId xmlns:a16="http://schemas.microsoft.com/office/drawing/2014/main" id="{B30BE505-81E9-26B2-6CDE-007DCEE48D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8679" y="2211573"/>
            <a:ext cx="8463515" cy="3185134"/>
          </a:xfrm>
        </p:spPr>
      </p:pic>
    </p:spTree>
    <p:extLst>
      <p:ext uri="{BB962C8B-B14F-4D97-AF65-F5344CB8AC3E}">
        <p14:creationId xmlns:p14="http://schemas.microsoft.com/office/powerpoint/2010/main" val="3863726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D018-2018-EE50-5578-021B07BEB555}"/>
              </a:ext>
            </a:extLst>
          </p:cNvPr>
          <p:cNvSpPr>
            <a:spLocks noGrp="1"/>
          </p:cNvSpPr>
          <p:nvPr>
            <p:ph type="title"/>
          </p:nvPr>
        </p:nvSpPr>
        <p:spPr/>
        <p:txBody>
          <a:bodyPr/>
          <a:lstStyle/>
          <a:p>
            <a:pPr algn="ctr"/>
            <a:r>
              <a:rPr lang="en-IN" b="1" dirty="0">
                <a:solidFill>
                  <a:srgbClr val="FF0000"/>
                </a:solidFill>
              </a:rPr>
              <a:t>Connection Oriented Communication</a:t>
            </a:r>
            <a:endParaRPr lang="en-IN" dirty="0"/>
          </a:p>
        </p:txBody>
      </p:sp>
      <p:sp>
        <p:nvSpPr>
          <p:cNvPr id="3" name="Content Placeholder 2">
            <a:extLst>
              <a:ext uri="{FF2B5EF4-FFF2-40B4-BE49-F238E27FC236}">
                <a16:creationId xmlns:a16="http://schemas.microsoft.com/office/drawing/2014/main" id="{BC3248DD-95A8-612A-7CA3-9EE7CAA188EC}"/>
              </a:ext>
            </a:extLst>
          </p:cNvPr>
          <p:cNvSpPr>
            <a:spLocks noGrp="1"/>
          </p:cNvSpPr>
          <p:nvPr>
            <p:ph idx="1"/>
          </p:nvPr>
        </p:nvSpPr>
        <p:spPr/>
        <p:txBody>
          <a:bodyPr/>
          <a:lstStyle/>
          <a:p>
            <a:pPr marL="0" indent="0">
              <a:buNone/>
            </a:pPr>
            <a:r>
              <a:rPr lang="en-US" dirty="0"/>
              <a:t>There is a sequence of operations to be followed by the users of connection-oriented service. These are:</a:t>
            </a:r>
          </a:p>
          <a:p>
            <a:pPr lvl="2">
              <a:buFont typeface="+mj-lt"/>
              <a:buAutoNum type="arabicPeriod"/>
            </a:pPr>
            <a:r>
              <a:rPr lang="en-US" sz="2800" dirty="0"/>
              <a:t>The connection is established.</a:t>
            </a:r>
          </a:p>
          <a:p>
            <a:pPr lvl="2">
              <a:buFont typeface="+mj-lt"/>
              <a:buAutoNum type="arabicPeriod"/>
            </a:pPr>
            <a:r>
              <a:rPr lang="en-US" sz="2800" dirty="0"/>
              <a:t>Information is sent.</a:t>
            </a:r>
          </a:p>
          <a:p>
            <a:pPr lvl="2">
              <a:buFont typeface="+mj-lt"/>
              <a:buAutoNum type="arabicPeriod"/>
            </a:pPr>
            <a:r>
              <a:rPr lang="en-US" sz="2800" dirty="0"/>
              <a:t>The connection is released.</a:t>
            </a:r>
          </a:p>
          <a:p>
            <a:endParaRPr lang="en-IN" dirty="0"/>
          </a:p>
        </p:txBody>
      </p:sp>
    </p:spTree>
    <p:extLst>
      <p:ext uri="{BB962C8B-B14F-4D97-AF65-F5344CB8AC3E}">
        <p14:creationId xmlns:p14="http://schemas.microsoft.com/office/powerpoint/2010/main" val="41738454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49732-19B6-1A18-5916-00CE36FAD989}"/>
              </a:ext>
            </a:extLst>
          </p:cNvPr>
          <p:cNvSpPr>
            <a:spLocks noGrp="1"/>
          </p:cNvSpPr>
          <p:nvPr>
            <p:ph type="title"/>
          </p:nvPr>
        </p:nvSpPr>
        <p:spPr/>
        <p:txBody>
          <a:bodyPr/>
          <a:lstStyle/>
          <a:p>
            <a:pPr algn="ctr"/>
            <a:r>
              <a:rPr lang="en-IN" b="1" dirty="0">
                <a:solidFill>
                  <a:srgbClr val="FF0000"/>
                </a:solidFill>
              </a:rPr>
              <a:t>Advantages</a:t>
            </a:r>
            <a:br>
              <a:rPr lang="en-IN" b="1" dirty="0">
                <a:solidFill>
                  <a:srgbClr val="FF0000"/>
                </a:solidFill>
              </a:rPr>
            </a:br>
            <a:endParaRPr lang="en-IN" dirty="0">
              <a:solidFill>
                <a:srgbClr val="FF0000"/>
              </a:solidFill>
            </a:endParaRPr>
          </a:p>
        </p:txBody>
      </p:sp>
      <p:sp>
        <p:nvSpPr>
          <p:cNvPr id="3" name="Content Placeholder 2">
            <a:extLst>
              <a:ext uri="{FF2B5EF4-FFF2-40B4-BE49-F238E27FC236}">
                <a16:creationId xmlns:a16="http://schemas.microsoft.com/office/drawing/2014/main" id="{BC306799-0AC3-4D92-4179-720056895B95}"/>
              </a:ext>
            </a:extLst>
          </p:cNvPr>
          <p:cNvSpPr>
            <a:spLocks noGrp="1"/>
          </p:cNvSpPr>
          <p:nvPr>
            <p:ph idx="1"/>
          </p:nvPr>
        </p:nvSpPr>
        <p:spPr/>
        <p:txBody>
          <a:bodyPr/>
          <a:lstStyle/>
          <a:p>
            <a:r>
              <a:rPr lang="en-US" dirty="0"/>
              <a:t>Benefits of Connection-Oriented Services are as follows:</a:t>
            </a:r>
          </a:p>
          <a:p>
            <a:pPr>
              <a:buFont typeface="Arial" panose="020B0604020202020204" pitchFamily="34" charset="0"/>
              <a:buChar char="•"/>
            </a:pPr>
            <a:r>
              <a:rPr lang="en-US" dirty="0"/>
              <a:t>Connection-Oriented Services are reliable.</a:t>
            </a:r>
          </a:p>
          <a:p>
            <a:pPr>
              <a:buFont typeface="Arial" panose="020B0604020202020204" pitchFamily="34" charset="0"/>
              <a:buChar char="•"/>
            </a:pPr>
            <a:r>
              <a:rPr lang="en-US" dirty="0"/>
              <a:t>There is no duplication of data packets.</a:t>
            </a:r>
          </a:p>
          <a:p>
            <a:pPr>
              <a:buFont typeface="Arial" panose="020B0604020202020204" pitchFamily="34" charset="0"/>
              <a:buChar char="•"/>
            </a:pPr>
            <a:r>
              <a:rPr lang="en-US" dirty="0"/>
              <a:t>There are no chances of Congestion.</a:t>
            </a:r>
          </a:p>
          <a:p>
            <a:pPr>
              <a:buFont typeface="Arial" panose="020B0604020202020204" pitchFamily="34" charset="0"/>
              <a:buChar char="•"/>
            </a:pPr>
            <a:r>
              <a:rPr lang="en-US" dirty="0"/>
              <a:t>These are Suitable for long connections.</a:t>
            </a:r>
          </a:p>
          <a:p>
            <a:pPr>
              <a:buFont typeface="Arial" panose="020B0604020202020204" pitchFamily="34" charset="0"/>
              <a:buChar char="•"/>
            </a:pPr>
            <a:r>
              <a:rPr lang="en-US" dirty="0"/>
              <a:t>Sequencing of data packets is guaranteed.</a:t>
            </a:r>
          </a:p>
          <a:p>
            <a:pPr marL="0" indent="0">
              <a:buNone/>
            </a:pPr>
            <a:endParaRPr lang="en-IN" dirty="0"/>
          </a:p>
        </p:txBody>
      </p:sp>
    </p:spTree>
    <p:extLst>
      <p:ext uri="{BB962C8B-B14F-4D97-AF65-F5344CB8AC3E}">
        <p14:creationId xmlns:p14="http://schemas.microsoft.com/office/powerpoint/2010/main" val="24341040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4994-3ABC-B339-D3CF-A381C8A48835}"/>
              </a:ext>
            </a:extLst>
          </p:cNvPr>
          <p:cNvSpPr>
            <a:spLocks noGrp="1"/>
          </p:cNvSpPr>
          <p:nvPr>
            <p:ph type="title"/>
          </p:nvPr>
        </p:nvSpPr>
        <p:spPr/>
        <p:txBody>
          <a:bodyPr/>
          <a:lstStyle/>
          <a:p>
            <a:r>
              <a:rPr lang="en-US" b="1" dirty="0">
                <a:solidFill>
                  <a:srgbClr val="FF0000"/>
                </a:solidFill>
              </a:rPr>
              <a:t>Drawbacks of Connection-Oriented Service</a:t>
            </a:r>
            <a:endParaRPr lang="en-IN" b="1" dirty="0">
              <a:solidFill>
                <a:srgbClr val="FF0000"/>
              </a:solidFill>
            </a:endParaRPr>
          </a:p>
        </p:txBody>
      </p:sp>
      <p:sp>
        <p:nvSpPr>
          <p:cNvPr id="3" name="Content Placeholder 2">
            <a:extLst>
              <a:ext uri="{FF2B5EF4-FFF2-40B4-BE49-F238E27FC236}">
                <a16:creationId xmlns:a16="http://schemas.microsoft.com/office/drawing/2014/main" id="{F95B0B29-27AC-C420-10F0-5FDC14EDA5D5}"/>
              </a:ext>
            </a:extLst>
          </p:cNvPr>
          <p:cNvSpPr>
            <a:spLocks noGrp="1"/>
          </p:cNvSpPr>
          <p:nvPr>
            <p:ph idx="1"/>
          </p:nvPr>
        </p:nvSpPr>
        <p:spPr/>
        <p:txBody>
          <a:bodyPr/>
          <a:lstStyle/>
          <a:p>
            <a:pPr>
              <a:buFont typeface="Arial" panose="020B0604020202020204" pitchFamily="34" charset="0"/>
              <a:buChar char="•"/>
            </a:pPr>
            <a:r>
              <a:rPr lang="en-US" dirty="0"/>
              <a:t>This allocation of resources is mandatory before communication.</a:t>
            </a:r>
          </a:p>
          <a:p>
            <a:pPr>
              <a:buFont typeface="Arial" panose="020B0604020202020204" pitchFamily="34" charset="0"/>
              <a:buChar char="•"/>
            </a:pPr>
            <a:r>
              <a:rPr lang="en-US" dirty="0"/>
              <a:t>The speed of connection is slower. As much time is taken for establishing and relinquishing the connection.</a:t>
            </a:r>
          </a:p>
          <a:p>
            <a:pPr>
              <a:buFont typeface="Arial" panose="020B0604020202020204" pitchFamily="34" charset="0"/>
              <a:buChar char="•"/>
            </a:pPr>
            <a:r>
              <a:rPr lang="en-US" dirty="0"/>
              <a:t>In the case of Network Congestion or router failures, there are no alternative ways to continue with communication.</a:t>
            </a:r>
          </a:p>
          <a:p>
            <a:endParaRPr lang="en-IN" dirty="0"/>
          </a:p>
        </p:txBody>
      </p:sp>
    </p:spTree>
    <p:extLst>
      <p:ext uri="{BB962C8B-B14F-4D97-AF65-F5344CB8AC3E}">
        <p14:creationId xmlns:p14="http://schemas.microsoft.com/office/powerpoint/2010/main" val="21971894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2539-C464-D275-1819-C9F2C7BC0BA2}"/>
              </a:ext>
            </a:extLst>
          </p:cNvPr>
          <p:cNvSpPr>
            <a:spLocks noGrp="1"/>
          </p:cNvSpPr>
          <p:nvPr>
            <p:ph type="title"/>
          </p:nvPr>
        </p:nvSpPr>
        <p:spPr/>
        <p:txBody>
          <a:bodyPr/>
          <a:lstStyle/>
          <a:p>
            <a:pPr algn="ctr"/>
            <a:r>
              <a:rPr lang="en-IN" b="1" dirty="0">
                <a:solidFill>
                  <a:srgbClr val="FF0000"/>
                </a:solidFill>
              </a:rPr>
              <a:t>Connectionless Communication</a:t>
            </a:r>
          </a:p>
        </p:txBody>
      </p:sp>
      <p:pic>
        <p:nvPicPr>
          <p:cNvPr id="9" name="Content Placeholder 8">
            <a:extLst>
              <a:ext uri="{FF2B5EF4-FFF2-40B4-BE49-F238E27FC236}">
                <a16:creationId xmlns:a16="http://schemas.microsoft.com/office/drawing/2014/main" id="{E3F2E7C4-57A2-102F-83CB-F748840D7F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9362" y="2234406"/>
            <a:ext cx="7153275" cy="3533775"/>
          </a:xfrm>
        </p:spPr>
      </p:pic>
    </p:spTree>
    <p:extLst>
      <p:ext uri="{BB962C8B-B14F-4D97-AF65-F5344CB8AC3E}">
        <p14:creationId xmlns:p14="http://schemas.microsoft.com/office/powerpoint/2010/main" val="5858341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4D865-EC4D-DECA-72A1-C49B3D70ACF2}"/>
              </a:ext>
            </a:extLst>
          </p:cNvPr>
          <p:cNvSpPr>
            <a:spLocks noGrp="1"/>
          </p:cNvSpPr>
          <p:nvPr>
            <p:ph type="title"/>
          </p:nvPr>
        </p:nvSpPr>
        <p:spPr/>
        <p:txBody>
          <a:bodyPr/>
          <a:lstStyle/>
          <a:p>
            <a:pPr algn="ctr"/>
            <a:r>
              <a:rPr lang="en-US" b="1" dirty="0">
                <a:solidFill>
                  <a:srgbClr val="FF0000"/>
                </a:solidFill>
              </a:rPr>
              <a:t>Advantages</a:t>
            </a:r>
            <a:endParaRPr lang="en-IN" dirty="0">
              <a:solidFill>
                <a:srgbClr val="FF0000"/>
              </a:solidFill>
            </a:endParaRPr>
          </a:p>
        </p:txBody>
      </p:sp>
      <p:sp>
        <p:nvSpPr>
          <p:cNvPr id="3" name="Content Placeholder 2">
            <a:extLst>
              <a:ext uri="{FF2B5EF4-FFF2-40B4-BE49-F238E27FC236}">
                <a16:creationId xmlns:a16="http://schemas.microsoft.com/office/drawing/2014/main" id="{FDC8FA63-5BB2-58FB-DF32-63C5E02F8A90}"/>
              </a:ext>
            </a:extLst>
          </p:cNvPr>
          <p:cNvSpPr>
            <a:spLocks noGrp="1"/>
          </p:cNvSpPr>
          <p:nvPr>
            <p:ph idx="1"/>
          </p:nvPr>
        </p:nvSpPr>
        <p:spPr/>
        <p:txBody>
          <a:bodyPr/>
          <a:lstStyle/>
          <a:p>
            <a:pPr>
              <a:buFont typeface="Arial" panose="020B0604020202020204" pitchFamily="34" charset="0"/>
              <a:buChar char="•"/>
            </a:pPr>
            <a:r>
              <a:rPr lang="en-US" dirty="0"/>
              <a:t>There are usually low overheads.</a:t>
            </a:r>
          </a:p>
          <a:p>
            <a:pPr>
              <a:buFont typeface="Arial" panose="020B0604020202020204" pitchFamily="34" charset="0"/>
              <a:buChar char="•"/>
            </a:pPr>
            <a:r>
              <a:rPr lang="en-US" dirty="0"/>
              <a:t>Connectionless services help to broadcast or multicast messages to multiple recipients. In this, there is no circuit setup. Thus it takes a fraction of a minute in order to establish a connection.</a:t>
            </a:r>
          </a:p>
          <a:p>
            <a:pPr>
              <a:buFont typeface="Arial" panose="020B0604020202020204" pitchFamily="34" charset="0"/>
              <a:buChar char="•"/>
            </a:pPr>
            <a:r>
              <a:rPr lang="en-US" dirty="0"/>
              <a:t>In the case of Network congestion or router failures, it has an alternative path of data transmission.</a:t>
            </a:r>
          </a:p>
          <a:p>
            <a:endParaRPr lang="en-IN" dirty="0"/>
          </a:p>
        </p:txBody>
      </p:sp>
    </p:spTree>
    <p:extLst>
      <p:ext uri="{BB962C8B-B14F-4D97-AF65-F5344CB8AC3E}">
        <p14:creationId xmlns:p14="http://schemas.microsoft.com/office/powerpoint/2010/main" val="232265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35EF9-BF19-3FE1-0AE5-F22232E01605}"/>
              </a:ext>
            </a:extLst>
          </p:cNvPr>
          <p:cNvSpPr>
            <a:spLocks noGrp="1"/>
          </p:cNvSpPr>
          <p:nvPr>
            <p:ph type="title"/>
          </p:nvPr>
        </p:nvSpPr>
        <p:spPr/>
        <p:txBody>
          <a:bodyPr/>
          <a:lstStyle/>
          <a:p>
            <a:pPr algn="ctr"/>
            <a:r>
              <a:rPr lang="en-US" b="1" dirty="0">
                <a:solidFill>
                  <a:srgbClr val="FF0000"/>
                </a:solidFill>
              </a:rPr>
              <a:t>Decision Tables</a:t>
            </a:r>
            <a:endParaRPr lang="en-IN" dirty="0">
              <a:solidFill>
                <a:srgbClr val="FF0000"/>
              </a:solidFill>
            </a:endParaRPr>
          </a:p>
        </p:txBody>
      </p:sp>
      <p:sp>
        <p:nvSpPr>
          <p:cNvPr id="3" name="Content Placeholder 2">
            <a:extLst>
              <a:ext uri="{FF2B5EF4-FFF2-40B4-BE49-F238E27FC236}">
                <a16:creationId xmlns:a16="http://schemas.microsoft.com/office/drawing/2014/main" id="{06B14345-6D94-C1BA-23EC-8217B42EDE0B}"/>
              </a:ext>
            </a:extLst>
          </p:cNvPr>
          <p:cNvSpPr>
            <a:spLocks noGrp="1"/>
          </p:cNvSpPr>
          <p:nvPr>
            <p:ph idx="1"/>
          </p:nvPr>
        </p:nvSpPr>
        <p:spPr/>
        <p:txBody>
          <a:bodyPr/>
          <a:lstStyle/>
          <a:p>
            <a:r>
              <a:rPr lang="en-US" dirty="0"/>
              <a:t>Decision tables are a concise visual representation for specifying which actions to perform depending on given conditions. They are algorithms whose output is a set of actions.</a:t>
            </a:r>
          </a:p>
          <a:p>
            <a:r>
              <a:rPr lang="en-US" dirty="0"/>
              <a:t>It is a tabular representation of decision points and corresponding actions in a system.</a:t>
            </a:r>
          </a:p>
          <a:p>
            <a:r>
              <a:rPr lang="en-US" dirty="0"/>
              <a:t> The information expressed in decision tables could also be represented as decision trees or in a programming language as a series of if-then-else and switch-case statements.</a:t>
            </a:r>
            <a:endParaRPr lang="en-IN" dirty="0"/>
          </a:p>
        </p:txBody>
      </p:sp>
    </p:spTree>
    <p:extLst>
      <p:ext uri="{BB962C8B-B14F-4D97-AF65-F5344CB8AC3E}">
        <p14:creationId xmlns:p14="http://schemas.microsoft.com/office/powerpoint/2010/main" val="11795402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41E4-B748-2715-0A6C-9047D1AADB5A}"/>
              </a:ext>
            </a:extLst>
          </p:cNvPr>
          <p:cNvSpPr>
            <a:spLocks noGrp="1"/>
          </p:cNvSpPr>
          <p:nvPr>
            <p:ph type="title"/>
          </p:nvPr>
        </p:nvSpPr>
        <p:spPr/>
        <p:txBody>
          <a:bodyPr/>
          <a:lstStyle/>
          <a:p>
            <a:pPr algn="ctr"/>
            <a:r>
              <a:rPr lang="en-IN" b="1" dirty="0">
                <a:solidFill>
                  <a:srgbClr val="FF0000"/>
                </a:solidFill>
              </a:rPr>
              <a:t>Disadvantages</a:t>
            </a:r>
            <a:endParaRPr lang="en-IN" dirty="0">
              <a:solidFill>
                <a:srgbClr val="FF0000"/>
              </a:solidFill>
            </a:endParaRPr>
          </a:p>
        </p:txBody>
      </p:sp>
      <p:sp>
        <p:nvSpPr>
          <p:cNvPr id="3" name="Content Placeholder 2">
            <a:extLst>
              <a:ext uri="{FF2B5EF4-FFF2-40B4-BE49-F238E27FC236}">
                <a16:creationId xmlns:a16="http://schemas.microsoft.com/office/drawing/2014/main" id="{AFA58828-FEC0-F5AB-FD9C-A2D95110C59F}"/>
              </a:ext>
            </a:extLst>
          </p:cNvPr>
          <p:cNvSpPr>
            <a:spLocks noGrp="1"/>
          </p:cNvSpPr>
          <p:nvPr>
            <p:ph idx="1"/>
          </p:nvPr>
        </p:nvSpPr>
        <p:spPr/>
        <p:txBody>
          <a:bodyPr/>
          <a:lstStyle/>
          <a:p>
            <a:pPr>
              <a:buFont typeface="Arial" panose="020B0604020202020204" pitchFamily="34" charset="0"/>
              <a:buChar char="•"/>
            </a:pPr>
            <a:r>
              <a:rPr lang="en-US" dirty="0"/>
              <a:t>These are susceptible to congestion in the network.</a:t>
            </a:r>
          </a:p>
          <a:p>
            <a:pPr>
              <a:buFont typeface="Arial" panose="020B0604020202020204" pitchFamily="34" charset="0"/>
              <a:buChar char="•"/>
            </a:pPr>
            <a:r>
              <a:rPr lang="en-US" dirty="0"/>
              <a:t>It is not reliable as there is the possibility of a loss of data packets, wrong delivery of packets or duplication is high.</a:t>
            </a:r>
          </a:p>
          <a:p>
            <a:pPr>
              <a:buFont typeface="Arial" panose="020B0604020202020204" pitchFamily="34" charset="0"/>
              <a:buChar char="•"/>
            </a:pPr>
            <a:r>
              <a:rPr lang="en-US" dirty="0"/>
              <a:t>In this, each data packet needs lengthy fields because these are supposed to hold all the destination addresses and the routing information.</a:t>
            </a:r>
          </a:p>
          <a:p>
            <a:endParaRPr lang="en-IN" dirty="0"/>
          </a:p>
        </p:txBody>
      </p:sp>
    </p:spTree>
    <p:extLst>
      <p:ext uri="{BB962C8B-B14F-4D97-AF65-F5344CB8AC3E}">
        <p14:creationId xmlns:p14="http://schemas.microsoft.com/office/powerpoint/2010/main" val="37691378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5C3B0-5C2F-13E0-4160-6A3F389E57A7}"/>
              </a:ext>
            </a:extLst>
          </p:cNvPr>
          <p:cNvSpPr>
            <a:spLocks noGrp="1"/>
          </p:cNvSpPr>
          <p:nvPr>
            <p:ph type="title"/>
          </p:nvPr>
        </p:nvSpPr>
        <p:spPr>
          <a:xfrm>
            <a:off x="838200" y="152475"/>
            <a:ext cx="10515600" cy="411052"/>
          </a:xfrm>
        </p:spPr>
        <p:txBody>
          <a:bodyPr>
            <a:normAutofit fontScale="90000"/>
          </a:bodyPr>
          <a:lstStyle/>
          <a:p>
            <a:pPr algn="ctr"/>
            <a:r>
              <a:rPr lang="en-IN" b="1" dirty="0">
                <a:solidFill>
                  <a:srgbClr val="FF0000"/>
                </a:solidFill>
              </a:rPr>
              <a:t>Connection Oriented Vs Connectionless</a:t>
            </a:r>
          </a:p>
        </p:txBody>
      </p:sp>
      <p:graphicFrame>
        <p:nvGraphicFramePr>
          <p:cNvPr id="5" name="Table 5">
            <a:extLst>
              <a:ext uri="{FF2B5EF4-FFF2-40B4-BE49-F238E27FC236}">
                <a16:creationId xmlns:a16="http://schemas.microsoft.com/office/drawing/2014/main" id="{B7F477E4-243B-B6B6-BCB4-E03EFCDAF0F6}"/>
              </a:ext>
            </a:extLst>
          </p:cNvPr>
          <p:cNvGraphicFramePr>
            <a:graphicFrameLocks noGrp="1"/>
          </p:cNvGraphicFramePr>
          <p:nvPr>
            <p:ph idx="1"/>
          </p:nvPr>
        </p:nvGraphicFramePr>
        <p:xfrm>
          <a:off x="742507" y="563527"/>
          <a:ext cx="10515600" cy="63754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439229561"/>
                    </a:ext>
                  </a:extLst>
                </a:gridCol>
                <a:gridCol w="5257800">
                  <a:extLst>
                    <a:ext uri="{9D8B030D-6E8A-4147-A177-3AD203B41FA5}">
                      <a16:colId xmlns:a16="http://schemas.microsoft.com/office/drawing/2014/main" val="213805896"/>
                    </a:ext>
                  </a:extLst>
                </a:gridCol>
              </a:tblGrid>
              <a:tr h="370840">
                <a:tc>
                  <a:txBody>
                    <a:bodyPr/>
                    <a:lstStyle/>
                    <a:p>
                      <a:pPr algn="ctr"/>
                      <a:r>
                        <a:rPr lang="en-IN" sz="2400" b="1" dirty="0"/>
                        <a:t>Connection-Oriented Services</a:t>
                      </a:r>
                    </a:p>
                  </a:txBody>
                  <a:tcPr marL="63500" marR="63500" marT="63500" marB="63500" anchor="ctr"/>
                </a:tc>
                <a:tc>
                  <a:txBody>
                    <a:bodyPr/>
                    <a:lstStyle/>
                    <a:p>
                      <a:pPr algn="ctr"/>
                      <a:r>
                        <a:rPr lang="en-IN" sz="2400" b="1" dirty="0"/>
                        <a:t>Connection Less Services</a:t>
                      </a:r>
                    </a:p>
                  </a:txBody>
                  <a:tcPr marL="63500" marR="63500" marT="63500" marB="63500" anchor="ctr"/>
                </a:tc>
                <a:extLst>
                  <a:ext uri="{0D108BD9-81ED-4DB2-BD59-A6C34878D82A}">
                    <a16:rowId xmlns:a16="http://schemas.microsoft.com/office/drawing/2014/main" val="509673244"/>
                  </a:ext>
                </a:extLst>
              </a:tr>
              <a:tr h="370840">
                <a:tc>
                  <a:txBody>
                    <a:bodyPr/>
                    <a:lstStyle/>
                    <a:p>
                      <a:r>
                        <a:rPr lang="en-US" sz="2400" dirty="0"/>
                        <a:t>Connection-Oriented services are designed on the basis of the </a:t>
                      </a:r>
                      <a:r>
                        <a:rPr lang="en-US" sz="2400" b="1" dirty="0"/>
                        <a:t>Telephone System</a:t>
                      </a:r>
                      <a:r>
                        <a:rPr lang="en-US" sz="2400" dirty="0"/>
                        <a:t>.</a:t>
                      </a:r>
                    </a:p>
                  </a:txBody>
                  <a:tcPr marL="63500" marR="63500" marT="63500" marB="63500" anchor="ctr"/>
                </a:tc>
                <a:tc>
                  <a:txBody>
                    <a:bodyPr/>
                    <a:lstStyle/>
                    <a:p>
                      <a:r>
                        <a:rPr lang="en-US" sz="2400" dirty="0"/>
                        <a:t>Connectionless services are based on the </a:t>
                      </a:r>
                      <a:r>
                        <a:rPr lang="en-US" sz="2400" b="1" dirty="0"/>
                        <a:t>Postal System</a:t>
                      </a:r>
                      <a:r>
                        <a:rPr lang="en-US" sz="2400" dirty="0"/>
                        <a:t>.</a:t>
                      </a:r>
                    </a:p>
                  </a:txBody>
                  <a:tcPr marL="63500" marR="63500" marT="63500" marB="63500" anchor="ctr"/>
                </a:tc>
                <a:extLst>
                  <a:ext uri="{0D108BD9-81ED-4DB2-BD59-A6C34878D82A}">
                    <a16:rowId xmlns:a16="http://schemas.microsoft.com/office/drawing/2014/main" val="4160610054"/>
                  </a:ext>
                </a:extLst>
              </a:tr>
              <a:tr h="370840">
                <a:tc>
                  <a:txBody>
                    <a:bodyPr/>
                    <a:lstStyle/>
                    <a:p>
                      <a:r>
                        <a:rPr lang="en-US" sz="2400" dirty="0"/>
                        <a:t>In this type of service, a </a:t>
                      </a:r>
                      <a:r>
                        <a:rPr lang="en-US" sz="2400" b="1" dirty="0"/>
                        <a:t>prior connection needs to be established</a:t>
                      </a:r>
                      <a:r>
                        <a:rPr lang="en-US" sz="2400" dirty="0"/>
                        <a:t>.</a:t>
                      </a:r>
                    </a:p>
                  </a:txBody>
                  <a:tcPr marL="63500" marR="63500" marT="63500" marB="63500" anchor="ctr"/>
                </a:tc>
                <a:tc>
                  <a:txBody>
                    <a:bodyPr/>
                    <a:lstStyle/>
                    <a:p>
                      <a:r>
                        <a:rPr lang="en-US" sz="2400"/>
                        <a:t>In this type of service,</a:t>
                      </a:r>
                      <a:r>
                        <a:rPr lang="en-US" sz="2400" b="1"/>
                        <a:t> no prior connection is needed</a:t>
                      </a:r>
                      <a:r>
                        <a:rPr lang="en-US" sz="2400"/>
                        <a:t>.</a:t>
                      </a:r>
                    </a:p>
                  </a:txBody>
                  <a:tcPr marL="63500" marR="63500" marT="63500" marB="63500" anchor="ctr"/>
                </a:tc>
                <a:extLst>
                  <a:ext uri="{0D108BD9-81ED-4DB2-BD59-A6C34878D82A}">
                    <a16:rowId xmlns:a16="http://schemas.microsoft.com/office/drawing/2014/main" val="2843744655"/>
                  </a:ext>
                </a:extLst>
              </a:tr>
              <a:tr h="370840">
                <a:tc>
                  <a:txBody>
                    <a:bodyPr/>
                    <a:lstStyle/>
                    <a:p>
                      <a:r>
                        <a:rPr lang="en-US" sz="2400"/>
                        <a:t>These services Ensure the </a:t>
                      </a:r>
                      <a:r>
                        <a:rPr lang="en-US" sz="2400" b="1"/>
                        <a:t>reliable transfer of data</a:t>
                      </a:r>
                      <a:r>
                        <a:rPr lang="en-US" sz="2400"/>
                        <a:t>.</a:t>
                      </a:r>
                    </a:p>
                  </a:txBody>
                  <a:tcPr marL="63500" marR="63500" marT="63500" marB="63500" anchor="ctr"/>
                </a:tc>
                <a:tc>
                  <a:txBody>
                    <a:bodyPr/>
                    <a:lstStyle/>
                    <a:p>
                      <a:r>
                        <a:rPr lang="en-US" sz="2400" dirty="0"/>
                        <a:t>As these services are best efforts services but </a:t>
                      </a:r>
                      <a:r>
                        <a:rPr lang="en-US" sz="2400" b="1" dirty="0"/>
                        <a:t>reliability is not guaranteed</a:t>
                      </a:r>
                      <a:r>
                        <a:rPr lang="en-US" sz="2400" dirty="0"/>
                        <a:t> in these.</a:t>
                      </a:r>
                    </a:p>
                  </a:txBody>
                  <a:tcPr marL="63500" marR="63500" marT="63500" marB="63500" anchor="ctr"/>
                </a:tc>
                <a:extLst>
                  <a:ext uri="{0D108BD9-81ED-4DB2-BD59-A6C34878D82A}">
                    <a16:rowId xmlns:a16="http://schemas.microsoft.com/office/drawing/2014/main" val="856438571"/>
                  </a:ext>
                </a:extLst>
              </a:tr>
              <a:tr h="370840">
                <a:tc>
                  <a:txBody>
                    <a:bodyPr/>
                    <a:lstStyle/>
                    <a:p>
                      <a:r>
                        <a:rPr lang="en-US" sz="2400" dirty="0"/>
                        <a:t>There is </a:t>
                      </a:r>
                      <a:r>
                        <a:rPr lang="en-US" sz="2400" b="1" dirty="0"/>
                        <a:t>no possibility of congestion</a:t>
                      </a:r>
                      <a:r>
                        <a:rPr lang="en-US" sz="2400" dirty="0"/>
                        <a:t>.</a:t>
                      </a:r>
                    </a:p>
                  </a:txBody>
                  <a:tcPr marL="63500" marR="63500" marT="63500" marB="63500" anchor="ctr"/>
                </a:tc>
                <a:tc>
                  <a:txBody>
                    <a:bodyPr/>
                    <a:lstStyle/>
                    <a:p>
                      <a:r>
                        <a:rPr lang="en-US" sz="2400" dirty="0"/>
                        <a:t>There are chances of </a:t>
                      </a:r>
                      <a:r>
                        <a:rPr lang="en-US" sz="2400" b="1" dirty="0"/>
                        <a:t>occurrence of congestion </a:t>
                      </a:r>
                      <a:r>
                        <a:rPr lang="en-US" sz="2400" dirty="0"/>
                        <a:t>using these services.</a:t>
                      </a:r>
                    </a:p>
                  </a:txBody>
                  <a:tcPr marL="63500" marR="63500" marT="63500" marB="63500" anchor="ctr"/>
                </a:tc>
                <a:extLst>
                  <a:ext uri="{0D108BD9-81ED-4DB2-BD59-A6C34878D82A}">
                    <a16:rowId xmlns:a16="http://schemas.microsoft.com/office/drawing/2014/main" val="1255377826"/>
                  </a:ext>
                </a:extLst>
              </a:tr>
              <a:tr h="370840">
                <a:tc>
                  <a:txBody>
                    <a:bodyPr/>
                    <a:lstStyle/>
                    <a:p>
                      <a:r>
                        <a:rPr lang="en-US" sz="2400"/>
                        <a:t>In this </a:t>
                      </a:r>
                      <a:r>
                        <a:rPr lang="en-US" sz="2400" b="1"/>
                        <a:t>authentication is required </a:t>
                      </a:r>
                      <a:r>
                        <a:rPr lang="en-US" sz="2400"/>
                        <a:t>before transmitting the data packets to the receiver.</a:t>
                      </a:r>
                    </a:p>
                  </a:txBody>
                  <a:tcPr marL="63500" marR="63500" marT="63500" marB="63500" anchor="ctr"/>
                </a:tc>
                <a:tc>
                  <a:txBody>
                    <a:bodyPr/>
                    <a:lstStyle/>
                    <a:p>
                      <a:r>
                        <a:rPr lang="en-US" sz="2400" dirty="0"/>
                        <a:t>In this, </a:t>
                      </a:r>
                      <a:r>
                        <a:rPr lang="en-US" sz="2400" b="1" dirty="0"/>
                        <a:t>authentication is not required</a:t>
                      </a:r>
                      <a:r>
                        <a:rPr lang="en-US" sz="2400" dirty="0"/>
                        <a:t> before transmitting the data packets to the receiver.</a:t>
                      </a:r>
                    </a:p>
                  </a:txBody>
                  <a:tcPr marL="63500" marR="63500" marT="63500" marB="63500" anchor="ctr"/>
                </a:tc>
                <a:extLst>
                  <a:ext uri="{0D108BD9-81ED-4DB2-BD59-A6C34878D82A}">
                    <a16:rowId xmlns:a16="http://schemas.microsoft.com/office/drawing/2014/main" val="84916089"/>
                  </a:ext>
                </a:extLst>
              </a:tr>
              <a:tr h="370840">
                <a:tc>
                  <a:txBody>
                    <a:bodyPr/>
                    <a:lstStyle/>
                    <a:p>
                      <a:r>
                        <a:rPr lang="en-US" sz="2400"/>
                        <a:t>These services are suitable for </a:t>
                      </a:r>
                      <a:r>
                        <a:rPr lang="en-US" sz="2400" b="1"/>
                        <a:t>long and steady </a:t>
                      </a:r>
                      <a:r>
                        <a:rPr lang="en-US" sz="2400"/>
                        <a:t>transmissions.</a:t>
                      </a:r>
                    </a:p>
                  </a:txBody>
                  <a:tcPr marL="63500" marR="63500" marT="63500" marB="63500" anchor="ctr"/>
                </a:tc>
                <a:tc>
                  <a:txBody>
                    <a:bodyPr/>
                    <a:lstStyle/>
                    <a:p>
                      <a:r>
                        <a:rPr lang="en-US" sz="2400" dirty="0"/>
                        <a:t>These services are suitable for</a:t>
                      </a:r>
                      <a:r>
                        <a:rPr lang="en-US" sz="2400" b="1" dirty="0"/>
                        <a:t> </a:t>
                      </a:r>
                      <a:r>
                        <a:rPr lang="en-US" sz="2400" b="1" dirty="0" err="1"/>
                        <a:t>bursty</a:t>
                      </a:r>
                      <a:r>
                        <a:rPr lang="en-US" sz="2400" b="1" dirty="0"/>
                        <a:t> </a:t>
                      </a:r>
                      <a:r>
                        <a:rPr lang="en-US" sz="2400" dirty="0"/>
                        <a:t>transmissions.</a:t>
                      </a:r>
                    </a:p>
                  </a:txBody>
                  <a:tcPr marL="63500" marR="63500" marT="63500" marB="63500" anchor="ctr"/>
                </a:tc>
                <a:extLst>
                  <a:ext uri="{0D108BD9-81ED-4DB2-BD59-A6C34878D82A}">
                    <a16:rowId xmlns:a16="http://schemas.microsoft.com/office/drawing/2014/main" val="1158526732"/>
                  </a:ext>
                </a:extLst>
              </a:tr>
            </a:tbl>
          </a:graphicData>
        </a:graphic>
      </p:graphicFrame>
    </p:spTree>
    <p:extLst>
      <p:ext uri="{BB962C8B-B14F-4D97-AF65-F5344CB8AC3E}">
        <p14:creationId xmlns:p14="http://schemas.microsoft.com/office/powerpoint/2010/main" val="86727698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5C3B0-5C2F-13E0-4160-6A3F389E57A7}"/>
              </a:ext>
            </a:extLst>
          </p:cNvPr>
          <p:cNvSpPr>
            <a:spLocks noGrp="1"/>
          </p:cNvSpPr>
          <p:nvPr>
            <p:ph type="title"/>
          </p:nvPr>
        </p:nvSpPr>
        <p:spPr/>
        <p:txBody>
          <a:bodyPr/>
          <a:lstStyle/>
          <a:p>
            <a:pPr algn="ctr"/>
            <a:r>
              <a:rPr lang="en-IN" b="1" dirty="0">
                <a:solidFill>
                  <a:srgbClr val="FF0000"/>
                </a:solidFill>
              </a:rPr>
              <a:t>Connection Oriented Vs Connectionless</a:t>
            </a:r>
          </a:p>
        </p:txBody>
      </p:sp>
      <p:graphicFrame>
        <p:nvGraphicFramePr>
          <p:cNvPr id="5" name="Table 5">
            <a:extLst>
              <a:ext uri="{FF2B5EF4-FFF2-40B4-BE49-F238E27FC236}">
                <a16:creationId xmlns:a16="http://schemas.microsoft.com/office/drawing/2014/main" id="{B7F477E4-243B-B6B6-BCB4-E03EFCDAF0F6}"/>
              </a:ext>
            </a:extLst>
          </p:cNvPr>
          <p:cNvGraphicFramePr>
            <a:graphicFrameLocks noGrp="1"/>
          </p:cNvGraphicFramePr>
          <p:nvPr>
            <p:ph idx="1"/>
          </p:nvPr>
        </p:nvGraphicFramePr>
        <p:xfrm>
          <a:off x="838200" y="1517280"/>
          <a:ext cx="10515600" cy="4529171"/>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439229561"/>
                    </a:ext>
                  </a:extLst>
                </a:gridCol>
                <a:gridCol w="5257800">
                  <a:extLst>
                    <a:ext uri="{9D8B030D-6E8A-4147-A177-3AD203B41FA5}">
                      <a16:colId xmlns:a16="http://schemas.microsoft.com/office/drawing/2014/main" val="213805896"/>
                    </a:ext>
                  </a:extLst>
                </a:gridCol>
              </a:tblGrid>
              <a:tr h="576431">
                <a:tc>
                  <a:txBody>
                    <a:bodyPr/>
                    <a:lstStyle/>
                    <a:p>
                      <a:pPr algn="ctr"/>
                      <a:r>
                        <a:rPr lang="en-IN" sz="2000" b="1" dirty="0"/>
                        <a:t>Connection-Oriented Services</a:t>
                      </a:r>
                    </a:p>
                  </a:txBody>
                  <a:tcPr marL="63500" marR="63500" marT="63500" marB="63500" anchor="ctr"/>
                </a:tc>
                <a:tc>
                  <a:txBody>
                    <a:bodyPr/>
                    <a:lstStyle/>
                    <a:p>
                      <a:pPr algn="ctr"/>
                      <a:r>
                        <a:rPr lang="en-IN" sz="2000" b="1" dirty="0"/>
                        <a:t>Connection Less Services</a:t>
                      </a:r>
                    </a:p>
                  </a:txBody>
                  <a:tcPr marL="63500" marR="63500" marT="63500" marB="63500" anchor="ctr"/>
                </a:tc>
                <a:extLst>
                  <a:ext uri="{0D108BD9-81ED-4DB2-BD59-A6C34878D82A}">
                    <a16:rowId xmlns:a16="http://schemas.microsoft.com/office/drawing/2014/main" val="509673244"/>
                  </a:ext>
                </a:extLst>
              </a:tr>
              <a:tr h="970447">
                <a:tc>
                  <a:txBody>
                    <a:bodyPr/>
                    <a:lstStyle/>
                    <a:p>
                      <a:r>
                        <a:rPr lang="en-US" sz="2000" dirty="0"/>
                        <a:t>In this </a:t>
                      </a:r>
                      <a:r>
                        <a:rPr lang="en-US" sz="2000" b="1" dirty="0"/>
                        <a:t>connection is established</a:t>
                      </a:r>
                      <a:r>
                        <a:rPr lang="en-US" sz="2000" dirty="0"/>
                        <a:t> through the process of </a:t>
                      </a:r>
                      <a:r>
                        <a:rPr lang="en-US" sz="2000" b="1" dirty="0"/>
                        <a:t>signaling</a:t>
                      </a:r>
                      <a:endParaRPr lang="en-US" sz="2000" dirty="0"/>
                    </a:p>
                  </a:txBody>
                  <a:tcPr marL="63500" marR="63500" marT="63500" marB="63500" anchor="ctr"/>
                </a:tc>
                <a:tc>
                  <a:txBody>
                    <a:bodyPr/>
                    <a:lstStyle/>
                    <a:p>
                      <a:r>
                        <a:rPr lang="en-US" sz="2000"/>
                        <a:t>There is </a:t>
                      </a:r>
                      <a:r>
                        <a:rPr lang="en-US" sz="2000" b="1"/>
                        <a:t>no such signaling concept</a:t>
                      </a:r>
                      <a:r>
                        <a:rPr lang="en-US" sz="2000"/>
                        <a:t> exists.</a:t>
                      </a:r>
                    </a:p>
                  </a:txBody>
                  <a:tcPr marL="63500" marR="63500" marT="63500" marB="63500" anchor="ctr"/>
                </a:tc>
                <a:extLst>
                  <a:ext uri="{0D108BD9-81ED-4DB2-BD59-A6C34878D82A}">
                    <a16:rowId xmlns:a16="http://schemas.microsoft.com/office/drawing/2014/main" val="4160610054"/>
                  </a:ext>
                </a:extLst>
              </a:tr>
              <a:tr h="970447">
                <a:tc>
                  <a:txBody>
                    <a:bodyPr/>
                    <a:lstStyle/>
                    <a:p>
                      <a:r>
                        <a:rPr lang="en-US" sz="2000" dirty="0"/>
                        <a:t>In this type of service, data packets travel towards their destination node in</a:t>
                      </a:r>
                      <a:r>
                        <a:rPr lang="en-US" sz="2000" b="1" dirty="0"/>
                        <a:t> a sequential manner.</a:t>
                      </a:r>
                      <a:endParaRPr lang="en-US" sz="2000" dirty="0"/>
                    </a:p>
                  </a:txBody>
                  <a:tcPr marL="63500" marR="63500" marT="63500" marB="63500" anchor="ctr"/>
                </a:tc>
                <a:tc>
                  <a:txBody>
                    <a:bodyPr/>
                    <a:lstStyle/>
                    <a:p>
                      <a:r>
                        <a:rPr lang="en-US" sz="2000" dirty="0"/>
                        <a:t>In this type of service, data packets travel towards their destination node in a </a:t>
                      </a:r>
                      <a:r>
                        <a:rPr lang="en-US" sz="2000" b="1" dirty="0"/>
                        <a:t>random manner.</a:t>
                      </a:r>
                      <a:endParaRPr lang="en-US" sz="2000" dirty="0"/>
                    </a:p>
                  </a:txBody>
                  <a:tcPr marL="63500" marR="63500" marT="63500" marB="63500" anchor="ctr"/>
                </a:tc>
                <a:extLst>
                  <a:ext uri="{0D108BD9-81ED-4DB2-BD59-A6C34878D82A}">
                    <a16:rowId xmlns:a16="http://schemas.microsoft.com/office/drawing/2014/main" val="2843744655"/>
                  </a:ext>
                </a:extLst>
              </a:tr>
              <a:tr h="576431">
                <a:tc>
                  <a:txBody>
                    <a:bodyPr/>
                    <a:lstStyle/>
                    <a:p>
                      <a:r>
                        <a:rPr lang="en-US" sz="2000"/>
                        <a:t>Retransmission of </a:t>
                      </a:r>
                      <a:r>
                        <a:rPr lang="en-US" sz="2000" b="1"/>
                        <a:t>lost data bits is possible</a:t>
                      </a:r>
                      <a:r>
                        <a:rPr lang="en-US" sz="2000"/>
                        <a:t>.</a:t>
                      </a:r>
                    </a:p>
                  </a:txBody>
                  <a:tcPr marL="63500" marR="63500" marT="63500" marB="63500" anchor="ctr"/>
                </a:tc>
                <a:tc>
                  <a:txBody>
                    <a:bodyPr/>
                    <a:lstStyle/>
                    <a:p>
                      <a:r>
                        <a:rPr lang="en-US" sz="2000" dirty="0"/>
                        <a:t>In this, it is </a:t>
                      </a:r>
                      <a:r>
                        <a:rPr lang="en-US" sz="2000" b="1" dirty="0"/>
                        <a:t>not possible.</a:t>
                      </a:r>
                      <a:endParaRPr lang="en-US" sz="2000" dirty="0"/>
                    </a:p>
                  </a:txBody>
                  <a:tcPr marL="63500" marR="63500" marT="63500" marB="63500" anchor="ctr"/>
                </a:tc>
                <a:extLst>
                  <a:ext uri="{0D108BD9-81ED-4DB2-BD59-A6C34878D82A}">
                    <a16:rowId xmlns:a16="http://schemas.microsoft.com/office/drawing/2014/main" val="856438571"/>
                  </a:ext>
                </a:extLst>
              </a:tr>
              <a:tr h="1364462">
                <a:tc>
                  <a:txBody>
                    <a:bodyPr/>
                    <a:lstStyle/>
                    <a:p>
                      <a:r>
                        <a:rPr lang="en-US" sz="2000" b="1"/>
                        <a:t>Delay is more</a:t>
                      </a:r>
                      <a:r>
                        <a:rPr lang="en-US" sz="2000"/>
                        <a:t> while transferring the information. But after the establishment of connection, these services offer </a:t>
                      </a:r>
                      <a:r>
                        <a:rPr lang="en-US" sz="2000" b="1"/>
                        <a:t>fast delivery of information</a:t>
                      </a:r>
                      <a:r>
                        <a:rPr lang="en-US" sz="2000"/>
                        <a:t>.</a:t>
                      </a:r>
                    </a:p>
                  </a:txBody>
                  <a:tcPr marL="63500" marR="63500" marT="63500" marB="63500" anchor="ctr"/>
                </a:tc>
                <a:tc>
                  <a:txBody>
                    <a:bodyPr/>
                    <a:lstStyle/>
                    <a:p>
                      <a:r>
                        <a:rPr lang="en-US" sz="2000" dirty="0"/>
                        <a:t>Due to the </a:t>
                      </a:r>
                      <a:r>
                        <a:rPr lang="en-US" sz="2000" b="1" dirty="0"/>
                        <a:t>absence of the connection establishment phase,</a:t>
                      </a:r>
                      <a:r>
                        <a:rPr lang="en-US" sz="2000" dirty="0"/>
                        <a:t> there is</a:t>
                      </a:r>
                      <a:r>
                        <a:rPr lang="en-US" sz="2000" b="1" dirty="0"/>
                        <a:t> no delay.</a:t>
                      </a:r>
                      <a:endParaRPr lang="en-US" sz="2000" dirty="0"/>
                    </a:p>
                  </a:txBody>
                  <a:tcPr marL="63500" marR="63500" marT="63500" marB="63500" anchor="ctr"/>
                </a:tc>
                <a:extLst>
                  <a:ext uri="{0D108BD9-81ED-4DB2-BD59-A6C34878D82A}">
                    <a16:rowId xmlns:a16="http://schemas.microsoft.com/office/drawing/2014/main" val="1255377826"/>
                  </a:ext>
                </a:extLst>
              </a:tr>
            </a:tbl>
          </a:graphicData>
        </a:graphic>
      </p:graphicFrame>
    </p:spTree>
    <p:extLst>
      <p:ext uri="{BB962C8B-B14F-4D97-AF65-F5344CB8AC3E}">
        <p14:creationId xmlns:p14="http://schemas.microsoft.com/office/powerpoint/2010/main" val="1047693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3442-0374-77E6-DB9C-2369916941B4}"/>
              </a:ext>
            </a:extLst>
          </p:cNvPr>
          <p:cNvSpPr>
            <a:spLocks noGrp="1"/>
          </p:cNvSpPr>
          <p:nvPr>
            <p:ph type="title"/>
          </p:nvPr>
        </p:nvSpPr>
        <p:spPr/>
        <p:txBody>
          <a:bodyPr/>
          <a:lstStyle/>
          <a:p>
            <a:pPr algn="ctr"/>
            <a:r>
              <a:rPr lang="en-IN" b="1" dirty="0">
                <a:solidFill>
                  <a:srgbClr val="FF0000"/>
                </a:solidFill>
              </a:rPr>
              <a:t>Working of Transport Layer</a:t>
            </a:r>
            <a:endParaRPr lang="en-IN" dirty="0">
              <a:solidFill>
                <a:srgbClr val="FF0000"/>
              </a:solidFill>
            </a:endParaRPr>
          </a:p>
        </p:txBody>
      </p:sp>
      <p:sp>
        <p:nvSpPr>
          <p:cNvPr id="3" name="Content Placeholder 2">
            <a:extLst>
              <a:ext uri="{FF2B5EF4-FFF2-40B4-BE49-F238E27FC236}">
                <a16:creationId xmlns:a16="http://schemas.microsoft.com/office/drawing/2014/main" id="{2E5F9F16-C1D0-5427-FB5C-8A2F36E63F5B}"/>
              </a:ext>
            </a:extLst>
          </p:cNvPr>
          <p:cNvSpPr>
            <a:spLocks noGrp="1"/>
          </p:cNvSpPr>
          <p:nvPr>
            <p:ph idx="1"/>
          </p:nvPr>
        </p:nvSpPr>
        <p:spPr/>
        <p:txBody>
          <a:bodyPr>
            <a:normAutofit lnSpcReduction="10000"/>
          </a:bodyPr>
          <a:lstStyle/>
          <a:p>
            <a:pPr marL="0" indent="0">
              <a:buNone/>
            </a:pPr>
            <a:r>
              <a:rPr lang="en-US" dirty="0"/>
              <a:t>The transport layer receives the services from the network layer and then gives services to the session layer.</a:t>
            </a:r>
          </a:p>
          <a:p>
            <a:r>
              <a:rPr lang="en-US" b="1" dirty="0"/>
              <a:t>At the sender’s side:</a:t>
            </a:r>
            <a:r>
              <a:rPr lang="en-US" dirty="0"/>
              <a:t> At the sender's end, transport layer collect data from application layer i.e. message, and performs segmentation to divide the message into segments and then adds the port number of the source and destination in the header and sends that message to network layer.</a:t>
            </a:r>
          </a:p>
          <a:p>
            <a:r>
              <a:rPr lang="en-US" b="1" dirty="0"/>
              <a:t>At the receiver’s side:</a:t>
            </a:r>
            <a:r>
              <a:rPr lang="en-US" dirty="0"/>
              <a:t> At the receiver's end, transport layer collects data from network layer and then reassembles the segmented data and identifies the port number by reading its header to send that message to the appropriate port in the session layer.</a:t>
            </a:r>
          </a:p>
          <a:p>
            <a:endParaRPr lang="en-IN" dirty="0"/>
          </a:p>
        </p:txBody>
      </p:sp>
    </p:spTree>
    <p:extLst>
      <p:ext uri="{BB962C8B-B14F-4D97-AF65-F5344CB8AC3E}">
        <p14:creationId xmlns:p14="http://schemas.microsoft.com/office/powerpoint/2010/main" val="35320981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777ED-5291-35A1-A912-B51D92786EC6}"/>
              </a:ext>
            </a:extLst>
          </p:cNvPr>
          <p:cNvSpPr>
            <a:spLocks noGrp="1"/>
          </p:cNvSpPr>
          <p:nvPr>
            <p:ph type="title"/>
          </p:nvPr>
        </p:nvSpPr>
        <p:spPr/>
        <p:txBody>
          <a:bodyPr/>
          <a:lstStyle/>
          <a:p>
            <a:pPr algn="ctr"/>
            <a:r>
              <a:rPr lang="en-IN" b="1" dirty="0">
                <a:solidFill>
                  <a:srgbClr val="FF0000"/>
                </a:solidFill>
              </a:rPr>
              <a:t>Transport Layer Protocols</a:t>
            </a:r>
            <a:br>
              <a:rPr lang="en-IN" b="1" dirty="0"/>
            </a:br>
            <a:endParaRPr lang="en-IN" dirty="0"/>
          </a:p>
        </p:txBody>
      </p:sp>
      <p:sp>
        <p:nvSpPr>
          <p:cNvPr id="3" name="Content Placeholder 2">
            <a:extLst>
              <a:ext uri="{FF2B5EF4-FFF2-40B4-BE49-F238E27FC236}">
                <a16:creationId xmlns:a16="http://schemas.microsoft.com/office/drawing/2014/main" id="{1DB72FF7-3AEC-E4B5-5E71-5877E53B3BA4}"/>
              </a:ext>
            </a:extLst>
          </p:cNvPr>
          <p:cNvSpPr>
            <a:spLocks noGrp="1"/>
          </p:cNvSpPr>
          <p:nvPr>
            <p:ph idx="1"/>
          </p:nvPr>
        </p:nvSpPr>
        <p:spPr>
          <a:xfrm>
            <a:off x="1093381" y="2523645"/>
            <a:ext cx="10515600" cy="1810710"/>
          </a:xfrm>
        </p:spPr>
        <p:txBody>
          <a:bodyPr>
            <a:normAutofit lnSpcReduction="10000"/>
          </a:bodyPr>
          <a:lstStyle/>
          <a:p>
            <a:pPr>
              <a:buFont typeface="Arial" panose="020B0604020202020204" pitchFamily="34" charset="0"/>
              <a:buChar char="•"/>
            </a:pPr>
            <a:r>
              <a:rPr lang="en-IN" sz="3600" dirty="0"/>
              <a:t>UDP (User Datagram Protocol)</a:t>
            </a:r>
          </a:p>
          <a:p>
            <a:pPr>
              <a:buFont typeface="Arial" panose="020B0604020202020204" pitchFamily="34" charset="0"/>
              <a:buChar char="•"/>
            </a:pPr>
            <a:r>
              <a:rPr lang="en-IN" sz="3600" dirty="0"/>
              <a:t>TCP(Transmission Control Protocol)</a:t>
            </a:r>
          </a:p>
          <a:p>
            <a:pPr>
              <a:buFont typeface="Arial" panose="020B0604020202020204" pitchFamily="34" charset="0"/>
              <a:buChar char="•"/>
            </a:pPr>
            <a:r>
              <a:rPr lang="en-IN" sz="3600" dirty="0"/>
              <a:t>SCTP (Stream Control Transmission Protocol)</a:t>
            </a:r>
          </a:p>
          <a:p>
            <a:pPr marL="0" indent="0">
              <a:buNone/>
            </a:pPr>
            <a:endParaRPr lang="en-IN" dirty="0"/>
          </a:p>
        </p:txBody>
      </p:sp>
    </p:spTree>
    <p:extLst>
      <p:ext uri="{BB962C8B-B14F-4D97-AF65-F5344CB8AC3E}">
        <p14:creationId xmlns:p14="http://schemas.microsoft.com/office/powerpoint/2010/main" val="21023103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B9A5-20B7-7E40-0F60-ED6D8CE93F04}"/>
              </a:ext>
            </a:extLst>
          </p:cNvPr>
          <p:cNvSpPr>
            <a:spLocks noGrp="1"/>
          </p:cNvSpPr>
          <p:nvPr>
            <p:ph type="title"/>
          </p:nvPr>
        </p:nvSpPr>
        <p:spPr/>
        <p:txBody>
          <a:bodyPr/>
          <a:lstStyle/>
          <a:p>
            <a:pPr algn="ctr"/>
            <a:r>
              <a:rPr lang="en-IN" sz="4400" b="1" dirty="0">
                <a:solidFill>
                  <a:srgbClr val="FF0000"/>
                </a:solidFill>
              </a:rPr>
              <a:t>UDP (User Datagram Protocol)</a:t>
            </a:r>
            <a:endParaRPr lang="en-IN" b="1" dirty="0">
              <a:solidFill>
                <a:srgbClr val="FF0000"/>
              </a:solidFill>
            </a:endParaRPr>
          </a:p>
        </p:txBody>
      </p:sp>
      <p:sp>
        <p:nvSpPr>
          <p:cNvPr id="3" name="Content Placeholder 2">
            <a:extLst>
              <a:ext uri="{FF2B5EF4-FFF2-40B4-BE49-F238E27FC236}">
                <a16:creationId xmlns:a16="http://schemas.microsoft.com/office/drawing/2014/main" id="{C14A54AA-8967-A944-6204-EFAA06B0DAF7}"/>
              </a:ext>
            </a:extLst>
          </p:cNvPr>
          <p:cNvSpPr>
            <a:spLocks noGrp="1"/>
          </p:cNvSpPr>
          <p:nvPr>
            <p:ph idx="1"/>
          </p:nvPr>
        </p:nvSpPr>
        <p:spPr/>
        <p:txBody>
          <a:bodyPr/>
          <a:lstStyle/>
          <a:p>
            <a:pPr>
              <a:buFont typeface="Arial" panose="020B0604020202020204" pitchFamily="34" charset="0"/>
              <a:buChar char="•"/>
            </a:pPr>
            <a:r>
              <a:rPr lang="en-US" dirty="0"/>
              <a:t>UDP is one of the simplest transport layer protocols which provides non-sequenced data transmission functionality.</a:t>
            </a:r>
          </a:p>
          <a:p>
            <a:pPr>
              <a:buFont typeface="Arial" panose="020B0604020202020204" pitchFamily="34" charset="0"/>
              <a:buChar char="•"/>
            </a:pPr>
            <a:r>
              <a:rPr lang="en-US" dirty="0"/>
              <a:t>UDP is considered as a connectionless transport layer protocol.</a:t>
            </a:r>
          </a:p>
          <a:p>
            <a:pPr>
              <a:buFont typeface="Arial" panose="020B0604020202020204" pitchFamily="34" charset="0"/>
              <a:buChar char="•"/>
            </a:pPr>
            <a:r>
              <a:rPr lang="en-US" dirty="0"/>
              <a:t>This type of protocol is referred to be used when speed and size are more important than reliability and security.</a:t>
            </a:r>
          </a:p>
          <a:p>
            <a:pPr>
              <a:buFont typeface="Arial" panose="020B0604020202020204" pitchFamily="34" charset="0"/>
              <a:buChar char="•"/>
            </a:pPr>
            <a:r>
              <a:rPr lang="en-US" dirty="0"/>
              <a:t>It is an end-to-end transport-level protocol that adds transport-level addresses, checksum error control, and length information to the data received from the upper layer.</a:t>
            </a:r>
          </a:p>
          <a:p>
            <a:pPr>
              <a:buFont typeface="Arial" panose="020B0604020202020204" pitchFamily="34" charset="0"/>
              <a:buChar char="•"/>
            </a:pPr>
            <a:r>
              <a:rPr lang="en-US" dirty="0"/>
              <a:t>User datagram is the packet constructed by the UDP protocol</a:t>
            </a:r>
          </a:p>
          <a:p>
            <a:pPr marL="0" indent="0">
              <a:buNone/>
            </a:pPr>
            <a:endParaRPr lang="en-IN" dirty="0"/>
          </a:p>
        </p:txBody>
      </p:sp>
    </p:spTree>
    <p:extLst>
      <p:ext uri="{BB962C8B-B14F-4D97-AF65-F5344CB8AC3E}">
        <p14:creationId xmlns:p14="http://schemas.microsoft.com/office/powerpoint/2010/main" val="31647741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B880E-0FF5-D270-FC83-F9179BB96F28}"/>
              </a:ext>
            </a:extLst>
          </p:cNvPr>
          <p:cNvSpPr>
            <a:spLocks noGrp="1"/>
          </p:cNvSpPr>
          <p:nvPr>
            <p:ph type="title"/>
          </p:nvPr>
        </p:nvSpPr>
        <p:spPr/>
        <p:txBody>
          <a:bodyPr/>
          <a:lstStyle/>
          <a:p>
            <a:pPr algn="ctr"/>
            <a:r>
              <a:rPr lang="en-IN" b="1" dirty="0">
                <a:solidFill>
                  <a:srgbClr val="FF0000"/>
                </a:solidFill>
              </a:rPr>
              <a:t>Format of User Datagram</a:t>
            </a:r>
            <a:br>
              <a:rPr lang="en-IN" b="1" dirty="0"/>
            </a:br>
            <a:endParaRPr lang="en-IN" dirty="0"/>
          </a:p>
        </p:txBody>
      </p:sp>
      <p:pic>
        <p:nvPicPr>
          <p:cNvPr id="4" name="Content Placeholder 3">
            <a:extLst>
              <a:ext uri="{FF2B5EF4-FFF2-40B4-BE49-F238E27FC236}">
                <a16:creationId xmlns:a16="http://schemas.microsoft.com/office/drawing/2014/main" id="{DE3894A4-B9F9-F4BB-0845-4D7541D78233}"/>
              </a:ext>
            </a:extLst>
          </p:cNvPr>
          <p:cNvPicPr>
            <a:picLocks noGrp="1" noChangeAspect="1"/>
          </p:cNvPicPr>
          <p:nvPr>
            <p:ph idx="1"/>
          </p:nvPr>
        </p:nvPicPr>
        <p:blipFill rotWithShape="1">
          <a:blip r:embed="rId2"/>
          <a:srcRect b="24422"/>
          <a:stretch/>
        </p:blipFill>
        <p:spPr>
          <a:xfrm>
            <a:off x="1769405" y="1177039"/>
            <a:ext cx="8653190" cy="3979752"/>
          </a:xfrm>
          <a:prstGeom prst="rect">
            <a:avLst/>
          </a:prstGeom>
        </p:spPr>
      </p:pic>
    </p:spTree>
    <p:extLst>
      <p:ext uri="{BB962C8B-B14F-4D97-AF65-F5344CB8AC3E}">
        <p14:creationId xmlns:p14="http://schemas.microsoft.com/office/powerpoint/2010/main" val="8635930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8A4FF-39D5-2C4A-27FA-8441630080C0}"/>
              </a:ext>
            </a:extLst>
          </p:cNvPr>
          <p:cNvSpPr>
            <a:spLocks noGrp="1"/>
          </p:cNvSpPr>
          <p:nvPr>
            <p:ph type="title"/>
          </p:nvPr>
        </p:nvSpPr>
        <p:spPr/>
        <p:txBody>
          <a:bodyPr/>
          <a:lstStyle/>
          <a:p>
            <a:pPr algn="ctr"/>
            <a:r>
              <a:rPr lang="en-IN" b="1" dirty="0">
                <a:solidFill>
                  <a:srgbClr val="FF0000"/>
                </a:solidFill>
              </a:rPr>
              <a:t>Format of User Datagram                                                 ( 8 Bytes)</a:t>
            </a:r>
            <a:endParaRPr lang="en-IN" dirty="0"/>
          </a:p>
        </p:txBody>
      </p:sp>
      <p:sp>
        <p:nvSpPr>
          <p:cNvPr id="3" name="Content Placeholder 2">
            <a:extLst>
              <a:ext uri="{FF2B5EF4-FFF2-40B4-BE49-F238E27FC236}">
                <a16:creationId xmlns:a16="http://schemas.microsoft.com/office/drawing/2014/main" id="{3E88FB7D-BDBC-9CCD-AED9-739C9302107D}"/>
              </a:ext>
            </a:extLst>
          </p:cNvPr>
          <p:cNvSpPr>
            <a:spLocks noGrp="1"/>
          </p:cNvSpPr>
          <p:nvPr>
            <p:ph idx="1"/>
          </p:nvPr>
        </p:nvSpPr>
        <p:spPr/>
        <p:txBody>
          <a:bodyPr>
            <a:normAutofit/>
          </a:bodyPr>
          <a:lstStyle/>
          <a:p>
            <a:r>
              <a:rPr lang="en-US" b="1" dirty="0"/>
              <a:t>Source port address</a:t>
            </a:r>
            <a:r>
              <a:rPr lang="en-US" dirty="0"/>
              <a:t>: It defines the source port number and it is 16 bits.</a:t>
            </a:r>
          </a:p>
          <a:p>
            <a:r>
              <a:rPr lang="en-US" b="1" dirty="0"/>
              <a:t>Destination port address:</a:t>
            </a:r>
            <a:r>
              <a:rPr lang="en-US" dirty="0"/>
              <a:t> It defines the destination port number and it is 16 bits.</a:t>
            </a:r>
          </a:p>
          <a:p>
            <a:r>
              <a:rPr lang="en-US" b="1" dirty="0"/>
              <a:t>Total length:</a:t>
            </a:r>
            <a:r>
              <a:rPr lang="en-US" dirty="0"/>
              <a:t> This field is used to define the total length of the user datagram which is the sum of header and data length in bytes. It is a 16-bit field.</a:t>
            </a:r>
          </a:p>
          <a:p>
            <a:r>
              <a:rPr lang="en-US" b="1" dirty="0"/>
              <a:t>Checksum:</a:t>
            </a:r>
            <a:r>
              <a:rPr lang="en-US" dirty="0"/>
              <a:t> Checksum is also a 16-bit field to carry the optional error detection data.</a:t>
            </a:r>
          </a:p>
          <a:p>
            <a:endParaRPr lang="en-IN" dirty="0"/>
          </a:p>
        </p:txBody>
      </p:sp>
    </p:spTree>
    <p:extLst>
      <p:ext uri="{BB962C8B-B14F-4D97-AF65-F5344CB8AC3E}">
        <p14:creationId xmlns:p14="http://schemas.microsoft.com/office/powerpoint/2010/main" val="1359866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2B54-75FE-0088-F74D-38D52CE5FCA2}"/>
              </a:ext>
            </a:extLst>
          </p:cNvPr>
          <p:cNvSpPr>
            <a:spLocks noGrp="1"/>
          </p:cNvSpPr>
          <p:nvPr>
            <p:ph type="title"/>
          </p:nvPr>
        </p:nvSpPr>
        <p:spPr/>
        <p:txBody>
          <a:bodyPr/>
          <a:lstStyle/>
          <a:p>
            <a:pPr algn="ctr"/>
            <a:r>
              <a:rPr lang="en-IN" b="1" dirty="0">
                <a:solidFill>
                  <a:srgbClr val="FF0000"/>
                </a:solidFill>
              </a:rPr>
              <a:t>UDP Services</a:t>
            </a:r>
          </a:p>
        </p:txBody>
      </p:sp>
      <p:sp>
        <p:nvSpPr>
          <p:cNvPr id="3" name="Content Placeholder 2">
            <a:extLst>
              <a:ext uri="{FF2B5EF4-FFF2-40B4-BE49-F238E27FC236}">
                <a16:creationId xmlns:a16="http://schemas.microsoft.com/office/drawing/2014/main" id="{2ACE2998-E0EA-E748-1378-F5F2954EC2A2}"/>
              </a:ext>
            </a:extLst>
          </p:cNvPr>
          <p:cNvSpPr>
            <a:spLocks noGrp="1"/>
          </p:cNvSpPr>
          <p:nvPr>
            <p:ph idx="1"/>
          </p:nvPr>
        </p:nvSpPr>
        <p:spPr/>
        <p:txBody>
          <a:bodyPr/>
          <a:lstStyle/>
          <a:p>
            <a:pPr>
              <a:buFont typeface="Arial" panose="020B0604020202020204" pitchFamily="34" charset="0"/>
              <a:buChar char="•"/>
            </a:pPr>
            <a:r>
              <a:rPr lang="en-US" dirty="0"/>
              <a:t>Process to Process Communication</a:t>
            </a:r>
          </a:p>
          <a:p>
            <a:pPr>
              <a:buFont typeface="Arial" panose="020B0604020202020204" pitchFamily="34" charset="0"/>
              <a:buChar char="•"/>
            </a:pPr>
            <a:r>
              <a:rPr lang="en-US" dirty="0"/>
              <a:t>Connectionless Service</a:t>
            </a:r>
          </a:p>
          <a:p>
            <a:pPr>
              <a:buFont typeface="Arial" panose="020B0604020202020204" pitchFamily="34" charset="0"/>
              <a:buChar char="•"/>
            </a:pPr>
            <a:r>
              <a:rPr lang="en-US" dirty="0"/>
              <a:t>Fast delivery of the message</a:t>
            </a:r>
          </a:p>
          <a:p>
            <a:pPr>
              <a:buFont typeface="Arial" panose="020B0604020202020204" pitchFamily="34" charset="0"/>
              <a:buChar char="•"/>
            </a:pPr>
            <a:r>
              <a:rPr lang="en-US" dirty="0"/>
              <a:t>Checksum</a:t>
            </a:r>
          </a:p>
          <a:p>
            <a:pPr marL="0" indent="0">
              <a:buNone/>
            </a:pPr>
            <a:endParaRPr lang="en-IN" dirty="0"/>
          </a:p>
        </p:txBody>
      </p:sp>
    </p:spTree>
    <p:extLst>
      <p:ext uri="{BB962C8B-B14F-4D97-AF65-F5344CB8AC3E}">
        <p14:creationId xmlns:p14="http://schemas.microsoft.com/office/powerpoint/2010/main" val="37118469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7B30B-B0E9-40F2-1AD9-007C0DFD45D7}"/>
              </a:ext>
            </a:extLst>
          </p:cNvPr>
          <p:cNvSpPr>
            <a:spLocks noGrp="1"/>
          </p:cNvSpPr>
          <p:nvPr>
            <p:ph type="title"/>
          </p:nvPr>
        </p:nvSpPr>
        <p:spPr/>
        <p:txBody>
          <a:bodyPr/>
          <a:lstStyle/>
          <a:p>
            <a:pPr algn="ctr"/>
            <a:r>
              <a:rPr lang="en-IN" b="1" dirty="0">
                <a:solidFill>
                  <a:srgbClr val="FF0000"/>
                </a:solidFill>
              </a:rPr>
              <a:t>Disadvantages</a:t>
            </a:r>
          </a:p>
        </p:txBody>
      </p:sp>
      <p:sp>
        <p:nvSpPr>
          <p:cNvPr id="3" name="Content Placeholder 2">
            <a:extLst>
              <a:ext uri="{FF2B5EF4-FFF2-40B4-BE49-F238E27FC236}">
                <a16:creationId xmlns:a16="http://schemas.microsoft.com/office/drawing/2014/main" id="{43B61582-6CB0-3673-0631-E6D7C2C918B5}"/>
              </a:ext>
            </a:extLst>
          </p:cNvPr>
          <p:cNvSpPr>
            <a:spLocks noGrp="1"/>
          </p:cNvSpPr>
          <p:nvPr>
            <p:ph idx="1"/>
          </p:nvPr>
        </p:nvSpPr>
        <p:spPr/>
        <p:txBody>
          <a:bodyPr/>
          <a:lstStyle/>
          <a:p>
            <a:pPr>
              <a:buFont typeface="Arial" panose="020B0604020202020204" pitchFamily="34" charset="0"/>
              <a:buChar char="•"/>
            </a:pPr>
            <a:r>
              <a:rPr lang="en-US" dirty="0"/>
              <a:t>UDP delivers basic functions required for the end-to-end transmission of data.</a:t>
            </a:r>
          </a:p>
          <a:p>
            <a:pPr>
              <a:buFont typeface="Arial" panose="020B0604020202020204" pitchFamily="34" charset="0"/>
              <a:buChar char="•"/>
            </a:pPr>
            <a:r>
              <a:rPr lang="en-US" dirty="0"/>
              <a:t>It does not use any sequencing and does not identify the damaged packet while reporting an error.</a:t>
            </a:r>
          </a:p>
          <a:p>
            <a:pPr>
              <a:buFont typeface="Arial" panose="020B0604020202020204" pitchFamily="34" charset="0"/>
              <a:buChar char="•"/>
            </a:pPr>
            <a:r>
              <a:rPr lang="en-US" dirty="0"/>
              <a:t>UDP can identify that an error has happened, but UDP does not identify which packet has been lost.</a:t>
            </a:r>
          </a:p>
          <a:p>
            <a:endParaRPr lang="en-IN" dirty="0"/>
          </a:p>
        </p:txBody>
      </p:sp>
    </p:spTree>
    <p:extLst>
      <p:ext uri="{BB962C8B-B14F-4D97-AF65-F5344CB8AC3E}">
        <p14:creationId xmlns:p14="http://schemas.microsoft.com/office/powerpoint/2010/main" val="1119354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A066-781D-429D-9B47-C95963B1E0BD}"/>
              </a:ext>
            </a:extLst>
          </p:cNvPr>
          <p:cNvSpPr>
            <a:spLocks noGrp="1"/>
          </p:cNvSpPr>
          <p:nvPr>
            <p:ph type="title"/>
          </p:nvPr>
        </p:nvSpPr>
        <p:spPr/>
        <p:txBody>
          <a:bodyPr/>
          <a:lstStyle/>
          <a:p>
            <a:pPr algn="ctr"/>
            <a:r>
              <a:rPr lang="en-US" b="1" dirty="0">
                <a:solidFill>
                  <a:srgbClr val="FF0000"/>
                </a:solidFill>
              </a:rPr>
              <a:t>Decision Tables</a:t>
            </a:r>
            <a:br>
              <a:rPr lang="en-US" b="1" dirty="0">
                <a:solidFill>
                  <a:srgbClr val="FF0000"/>
                </a:solidFill>
              </a:rPr>
            </a:br>
            <a:r>
              <a:rPr lang="en-US" b="1" dirty="0">
                <a:solidFill>
                  <a:srgbClr val="FF0000"/>
                </a:solidFill>
              </a:rPr>
              <a:t>(Leap Year)</a:t>
            </a:r>
            <a:endParaRPr lang="en-IN" dirty="0"/>
          </a:p>
        </p:txBody>
      </p:sp>
      <p:graphicFrame>
        <p:nvGraphicFramePr>
          <p:cNvPr id="4" name="Content Placeholder 3">
            <a:extLst>
              <a:ext uri="{FF2B5EF4-FFF2-40B4-BE49-F238E27FC236}">
                <a16:creationId xmlns:a16="http://schemas.microsoft.com/office/drawing/2014/main" id="{C847331F-A4D9-D735-3B99-DC0E6C45EFF4}"/>
              </a:ext>
            </a:extLst>
          </p:cNvPr>
          <p:cNvGraphicFramePr>
            <a:graphicFrameLocks noGrp="1"/>
          </p:cNvGraphicFramePr>
          <p:nvPr>
            <p:ph idx="1"/>
            <p:extLst>
              <p:ext uri="{D42A27DB-BD31-4B8C-83A1-F6EECF244321}">
                <p14:modId xmlns:p14="http://schemas.microsoft.com/office/powerpoint/2010/main" val="3132945854"/>
              </p:ext>
            </p:extLst>
          </p:nvPr>
        </p:nvGraphicFramePr>
        <p:xfrm>
          <a:off x="838200" y="1825624"/>
          <a:ext cx="10166498" cy="3935341"/>
        </p:xfrm>
        <a:graphic>
          <a:graphicData uri="http://schemas.openxmlformats.org/drawingml/2006/table">
            <a:tbl>
              <a:tblPr firstRow="1" bandRow="1">
                <a:tableStyleId>{5C22544A-7EE6-4342-B048-85BDC9FD1C3A}</a:tableStyleId>
              </a:tblPr>
              <a:tblGrid>
                <a:gridCol w="5105400">
                  <a:extLst>
                    <a:ext uri="{9D8B030D-6E8A-4147-A177-3AD203B41FA5}">
                      <a16:colId xmlns:a16="http://schemas.microsoft.com/office/drawing/2014/main" val="3202415028"/>
                    </a:ext>
                  </a:extLst>
                </a:gridCol>
                <a:gridCol w="994499">
                  <a:extLst>
                    <a:ext uri="{9D8B030D-6E8A-4147-A177-3AD203B41FA5}">
                      <a16:colId xmlns:a16="http://schemas.microsoft.com/office/drawing/2014/main" val="800631212"/>
                    </a:ext>
                  </a:extLst>
                </a:gridCol>
                <a:gridCol w="1016650">
                  <a:extLst>
                    <a:ext uri="{9D8B030D-6E8A-4147-A177-3AD203B41FA5}">
                      <a16:colId xmlns:a16="http://schemas.microsoft.com/office/drawing/2014/main" val="4242413031"/>
                    </a:ext>
                  </a:extLst>
                </a:gridCol>
                <a:gridCol w="1016649">
                  <a:extLst>
                    <a:ext uri="{9D8B030D-6E8A-4147-A177-3AD203B41FA5}">
                      <a16:colId xmlns:a16="http://schemas.microsoft.com/office/drawing/2014/main" val="29780712"/>
                    </a:ext>
                  </a:extLst>
                </a:gridCol>
                <a:gridCol w="1016650">
                  <a:extLst>
                    <a:ext uri="{9D8B030D-6E8A-4147-A177-3AD203B41FA5}">
                      <a16:colId xmlns:a16="http://schemas.microsoft.com/office/drawing/2014/main" val="2073628734"/>
                    </a:ext>
                  </a:extLst>
                </a:gridCol>
                <a:gridCol w="1016650">
                  <a:extLst>
                    <a:ext uri="{9D8B030D-6E8A-4147-A177-3AD203B41FA5}">
                      <a16:colId xmlns:a16="http://schemas.microsoft.com/office/drawing/2014/main" val="3543588530"/>
                    </a:ext>
                  </a:extLst>
                </a:gridCol>
              </a:tblGrid>
              <a:tr h="336306">
                <a:tc>
                  <a:txBody>
                    <a:bodyPr/>
                    <a:lstStyle/>
                    <a:p>
                      <a:r>
                        <a:rPr lang="en-IN" b="1" dirty="0">
                          <a:solidFill>
                            <a:srgbClr val="FF0000"/>
                          </a:solidFill>
                        </a:rPr>
                        <a:t>Condition</a:t>
                      </a:r>
                    </a:p>
                  </a:txBody>
                  <a:tcPr/>
                </a:tc>
                <a:tc gridSpan="5">
                  <a:txBody>
                    <a:bodyPr/>
                    <a:lstStyle/>
                    <a:p>
                      <a:r>
                        <a:rPr lang="en-IN" b="1" dirty="0">
                          <a:solidFill>
                            <a:srgbClr val="FF0000"/>
                          </a:solidFill>
                        </a:rPr>
                        <a:t>Condition Entry</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018808131"/>
                  </a:ext>
                </a:extLst>
              </a:tr>
              <a:tr h="336307">
                <a:tc>
                  <a:txBody>
                    <a:bodyPr/>
                    <a:lstStyle/>
                    <a:p>
                      <a:r>
                        <a:rPr lang="en-IN" dirty="0"/>
                        <a:t>Year is divisible by 4</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tc>
                  <a:txBody>
                    <a:bodyPr/>
                    <a:lstStyle/>
                    <a:p>
                      <a:r>
                        <a:rPr lang="en-IN" dirty="0"/>
                        <a:t>x</a:t>
                      </a:r>
                    </a:p>
                    <a:p>
                      <a:endParaRPr lang="en-IN" dirty="0"/>
                    </a:p>
                  </a:txBody>
                  <a:tcPr/>
                </a:tc>
                <a:tc>
                  <a:txBody>
                    <a:bodyPr/>
                    <a:lstStyle/>
                    <a:p>
                      <a:endParaRPr lang="en-IN" dirty="0"/>
                    </a:p>
                  </a:txBody>
                  <a:tcPr/>
                </a:tc>
                <a:extLst>
                  <a:ext uri="{0D108BD9-81ED-4DB2-BD59-A6C34878D82A}">
                    <a16:rowId xmlns:a16="http://schemas.microsoft.com/office/drawing/2014/main" val="2075319520"/>
                  </a:ext>
                </a:extLst>
              </a:tr>
              <a:tr h="360747">
                <a:tc>
                  <a:txBody>
                    <a:bodyPr/>
                    <a:lstStyle/>
                    <a:p>
                      <a:r>
                        <a:rPr lang="en-IN" dirty="0"/>
                        <a:t>Year is divisible by 100</a:t>
                      </a:r>
                    </a:p>
                  </a:txBody>
                  <a:tcPr/>
                </a:tc>
                <a:tc>
                  <a:txBody>
                    <a:bodyPr/>
                    <a:lstStyle/>
                    <a:p>
                      <a:r>
                        <a:rPr lang="en-IN" dirty="0"/>
                        <a:t>x</a:t>
                      </a:r>
                    </a:p>
                  </a:txBody>
                  <a:tcPr/>
                </a:tc>
                <a:tc>
                  <a:txBody>
                    <a:bodyPr/>
                    <a:lstStyle/>
                    <a:p>
                      <a:r>
                        <a:rPr lang="en-IN" dirty="0"/>
                        <a:t>√</a:t>
                      </a:r>
                    </a:p>
                  </a:txBody>
                  <a:tcPr/>
                </a:tc>
                <a:tc>
                  <a:txBody>
                    <a:bodyPr/>
                    <a:lstStyle/>
                    <a:p>
                      <a:r>
                        <a:rPr lang="en-IN" dirty="0"/>
                        <a:t>√</a:t>
                      </a:r>
                    </a:p>
                  </a:txBody>
                  <a:tcPr/>
                </a:tc>
                <a:tc>
                  <a:txBody>
                    <a:bodyPr/>
                    <a:lstStyle/>
                    <a:p>
                      <a:r>
                        <a:rPr lang="en-IN" dirty="0"/>
                        <a:t>x</a:t>
                      </a:r>
                    </a:p>
                  </a:txBody>
                  <a:tcPr/>
                </a:tc>
                <a:tc>
                  <a:txBody>
                    <a:bodyPr/>
                    <a:lstStyle/>
                    <a:p>
                      <a:endParaRPr lang="en-IN" dirty="0"/>
                    </a:p>
                  </a:txBody>
                  <a:tcPr/>
                </a:tc>
                <a:extLst>
                  <a:ext uri="{0D108BD9-81ED-4DB2-BD59-A6C34878D82A}">
                    <a16:rowId xmlns:a16="http://schemas.microsoft.com/office/drawing/2014/main" val="2080225887"/>
                  </a:ext>
                </a:extLst>
              </a:tr>
              <a:tr h="336307">
                <a:tc>
                  <a:txBody>
                    <a:bodyPr/>
                    <a:lstStyle/>
                    <a:p>
                      <a:r>
                        <a:rPr lang="en-US" dirty="0"/>
                        <a:t>Year is divisible by 400</a:t>
                      </a:r>
                      <a:endParaRPr lang="en-IN" dirty="0"/>
                    </a:p>
                  </a:txBody>
                  <a:tcPr/>
                </a:tc>
                <a:tc>
                  <a:txBody>
                    <a:bodyPr/>
                    <a:lstStyle/>
                    <a:p>
                      <a:r>
                        <a:rPr lang="en-IN" dirty="0"/>
                        <a:t>x</a:t>
                      </a:r>
                    </a:p>
                  </a:txBody>
                  <a:tcPr/>
                </a:tc>
                <a:tc>
                  <a:txBody>
                    <a:bodyPr/>
                    <a:lstStyle/>
                    <a:p>
                      <a:r>
                        <a:rPr lang="en-IN" dirty="0"/>
                        <a:t>√</a:t>
                      </a:r>
                    </a:p>
                  </a:txBody>
                  <a:tcPr/>
                </a:tc>
                <a:tc>
                  <a:txBody>
                    <a:bodyPr/>
                    <a:lstStyle/>
                    <a:p>
                      <a:r>
                        <a:rPr lang="en-IN" dirty="0"/>
                        <a:t>x</a:t>
                      </a:r>
                    </a:p>
                  </a:txBody>
                  <a:tcPr/>
                </a:tc>
                <a:tc>
                  <a:txBody>
                    <a:bodyPr/>
                    <a:lstStyle/>
                    <a:p>
                      <a:r>
                        <a:rPr lang="en-IN" dirty="0"/>
                        <a:t>x</a:t>
                      </a:r>
                    </a:p>
                  </a:txBody>
                  <a:tcPr/>
                </a:tc>
                <a:tc>
                  <a:txBody>
                    <a:bodyPr/>
                    <a:lstStyle/>
                    <a:p>
                      <a:endParaRPr lang="en-IN" dirty="0"/>
                    </a:p>
                  </a:txBody>
                  <a:tcPr/>
                </a:tc>
                <a:extLst>
                  <a:ext uri="{0D108BD9-81ED-4DB2-BD59-A6C34878D82A}">
                    <a16:rowId xmlns:a16="http://schemas.microsoft.com/office/drawing/2014/main" val="2536249835"/>
                  </a:ext>
                </a:extLst>
              </a:tr>
              <a:tr h="336306">
                <a:tc>
                  <a:txBody>
                    <a:bodyPr/>
                    <a:lstStyle/>
                    <a:p>
                      <a:r>
                        <a:rPr lang="en-IN" dirty="0"/>
                        <a:t>Otherwise</a:t>
                      </a:r>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981255590"/>
                  </a:ext>
                </a:extLst>
              </a:tr>
              <a:tr h="587034">
                <a:tc rowSpan="2">
                  <a:txBody>
                    <a:bodyPr/>
                    <a:lstStyle/>
                    <a:p>
                      <a:r>
                        <a:rPr lang="en-IN" b="1" dirty="0">
                          <a:solidFill>
                            <a:srgbClr val="FF0000"/>
                          </a:solidFill>
                        </a:rPr>
                        <a:t>Action</a:t>
                      </a:r>
                    </a:p>
                    <a:p>
                      <a:endParaRPr lang="en-IN" b="1" dirty="0">
                        <a:solidFill>
                          <a:srgbClr val="FF0000"/>
                        </a:solidFill>
                      </a:endParaRPr>
                    </a:p>
                  </a:txBody>
                  <a:tcPr/>
                </a:tc>
                <a:tc gridSpan="5">
                  <a:txBody>
                    <a:bodyPr/>
                    <a:lstStyle/>
                    <a:p>
                      <a:r>
                        <a:rPr lang="en-IN" b="1" dirty="0">
                          <a:solidFill>
                            <a:srgbClr val="FF0000"/>
                          </a:solidFill>
                        </a:rPr>
                        <a:t>Action Entry</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992118138"/>
                  </a:ext>
                </a:extLst>
              </a:tr>
              <a:tr h="0">
                <a:tc vMerge="1">
                  <a:txBody>
                    <a:bodyPr/>
                    <a:lstStyle/>
                    <a:p>
                      <a:endParaRPr lang="en-IN"/>
                    </a:p>
                  </a:txBody>
                  <a:tcPr/>
                </a:tc>
                <a:tc rowSpan="2">
                  <a:txBody>
                    <a:bodyPr/>
                    <a:lstStyle/>
                    <a:p>
                      <a:r>
                        <a:rPr lang="en-IN" dirty="0"/>
                        <a:t>√</a:t>
                      </a:r>
                    </a:p>
                  </a:txBody>
                  <a:tcPr/>
                </a:tc>
                <a:tc rowSpan="2">
                  <a:txBody>
                    <a:bodyPr/>
                    <a:lstStyle/>
                    <a:p>
                      <a:r>
                        <a:rPr lang="en-IN" dirty="0"/>
                        <a:t>√</a:t>
                      </a:r>
                    </a:p>
                  </a:txBody>
                  <a:tcPr/>
                </a:tc>
                <a:tc rowSpan="2">
                  <a:txBody>
                    <a:bodyPr/>
                    <a:lstStyle/>
                    <a:p>
                      <a:r>
                        <a:rPr lang="en-IN" dirty="0"/>
                        <a:t>x</a:t>
                      </a:r>
                    </a:p>
                  </a:txBody>
                  <a:tcPr/>
                </a:tc>
                <a:tc rowSpan="2">
                  <a:txBody>
                    <a:bodyPr/>
                    <a:lstStyle/>
                    <a:p>
                      <a:r>
                        <a:rPr lang="en-IN" dirty="0"/>
                        <a:t>x</a:t>
                      </a:r>
                    </a:p>
                  </a:txBody>
                  <a:tcPr/>
                </a:tc>
                <a:tc rowSpan="2">
                  <a:txBody>
                    <a:bodyPr/>
                    <a:lstStyle/>
                    <a:p>
                      <a:endParaRPr lang="en-IN" dirty="0"/>
                    </a:p>
                  </a:txBody>
                  <a:tcPr/>
                </a:tc>
                <a:extLst>
                  <a:ext uri="{0D108BD9-81ED-4DB2-BD59-A6C34878D82A}">
                    <a16:rowId xmlns:a16="http://schemas.microsoft.com/office/drawing/2014/main" val="4032236676"/>
                  </a:ext>
                </a:extLst>
              </a:tr>
              <a:tr h="533987">
                <a:tc rowSpan="2">
                  <a:txBody>
                    <a:bodyPr/>
                    <a:lstStyle/>
                    <a:p>
                      <a:r>
                        <a:rPr lang="en-IN" dirty="0"/>
                        <a:t>Leap Year</a:t>
                      </a:r>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081926088"/>
                  </a:ext>
                </a:extLst>
              </a:tr>
              <a:tr h="0">
                <a:tc vMerge="1">
                  <a:txBody>
                    <a:bodyPr/>
                    <a:lstStyle/>
                    <a:p>
                      <a:endParaRPr lang="en-IN"/>
                    </a:p>
                  </a:txBody>
                  <a:tcPr/>
                </a:tc>
                <a:tc rowSpan="2">
                  <a:txBody>
                    <a:bodyPr/>
                    <a:lstStyle/>
                    <a:p>
                      <a:r>
                        <a:rPr lang="en-IN" dirty="0"/>
                        <a:t>x</a:t>
                      </a:r>
                    </a:p>
                  </a:txBody>
                  <a:tcPr/>
                </a:tc>
                <a:tc rowSpan="2">
                  <a:txBody>
                    <a:bodyPr/>
                    <a:lstStyle/>
                    <a:p>
                      <a:r>
                        <a:rPr lang="en-IN" dirty="0"/>
                        <a:t>x</a:t>
                      </a:r>
                    </a:p>
                  </a:txBody>
                  <a:tcPr/>
                </a:tc>
                <a:tc rowSpan="2">
                  <a:txBody>
                    <a:bodyPr/>
                    <a:lstStyle/>
                    <a:p>
                      <a:r>
                        <a:rPr lang="en-IN" dirty="0"/>
                        <a:t>√</a:t>
                      </a: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t>
                      </a:r>
                    </a:p>
                    <a:p>
                      <a:endParaRPr lang="en-IN" dirty="0"/>
                    </a:p>
                  </a:txBody>
                  <a:tcPr/>
                </a:tc>
                <a:tc rowSpan="2">
                  <a:txBody>
                    <a:bodyPr/>
                    <a:lstStyle/>
                    <a:p>
                      <a:endParaRPr lang="en-IN" dirty="0"/>
                    </a:p>
                  </a:txBody>
                  <a:tcPr/>
                </a:tc>
                <a:extLst>
                  <a:ext uri="{0D108BD9-81ED-4DB2-BD59-A6C34878D82A}">
                    <a16:rowId xmlns:a16="http://schemas.microsoft.com/office/drawing/2014/main" val="3057166574"/>
                  </a:ext>
                </a:extLst>
              </a:tr>
              <a:tr h="560511">
                <a:tc>
                  <a:txBody>
                    <a:bodyPr/>
                    <a:lstStyle/>
                    <a:p>
                      <a:r>
                        <a:rPr lang="en-IN" dirty="0"/>
                        <a:t>Not a leap Year</a:t>
                      </a:r>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227540658"/>
                  </a:ext>
                </a:extLst>
              </a:tr>
            </a:tbl>
          </a:graphicData>
        </a:graphic>
      </p:graphicFrame>
    </p:spTree>
    <p:extLst>
      <p:ext uri="{BB962C8B-B14F-4D97-AF65-F5344CB8AC3E}">
        <p14:creationId xmlns:p14="http://schemas.microsoft.com/office/powerpoint/2010/main" val="310771560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BE9C2-C729-F85E-54D5-5BBCEA0FBB86}"/>
              </a:ext>
            </a:extLst>
          </p:cNvPr>
          <p:cNvSpPr>
            <a:spLocks noGrp="1"/>
          </p:cNvSpPr>
          <p:nvPr>
            <p:ph type="title"/>
          </p:nvPr>
        </p:nvSpPr>
        <p:spPr/>
        <p:txBody>
          <a:bodyPr/>
          <a:lstStyle/>
          <a:p>
            <a:pPr algn="ctr"/>
            <a:r>
              <a:rPr lang="en-IN" b="1" dirty="0">
                <a:solidFill>
                  <a:srgbClr val="FF0000"/>
                </a:solidFill>
              </a:rPr>
              <a:t>Transmission Control Protocol (TCP)</a:t>
            </a:r>
          </a:p>
        </p:txBody>
      </p:sp>
      <p:sp>
        <p:nvSpPr>
          <p:cNvPr id="3" name="Content Placeholder 2">
            <a:extLst>
              <a:ext uri="{FF2B5EF4-FFF2-40B4-BE49-F238E27FC236}">
                <a16:creationId xmlns:a16="http://schemas.microsoft.com/office/drawing/2014/main" id="{CD76CB50-4C42-3515-AFC8-81B90BF6C7D2}"/>
              </a:ext>
            </a:extLst>
          </p:cNvPr>
          <p:cNvSpPr>
            <a:spLocks noGrp="1"/>
          </p:cNvSpPr>
          <p:nvPr>
            <p:ph idx="1"/>
          </p:nvPr>
        </p:nvSpPr>
        <p:spPr>
          <a:xfrm>
            <a:off x="838200" y="1825625"/>
            <a:ext cx="10515600" cy="2650682"/>
          </a:xfrm>
        </p:spPr>
        <p:txBody>
          <a:bodyPr>
            <a:normAutofit/>
          </a:bodyPr>
          <a:lstStyle/>
          <a:p>
            <a:r>
              <a:rPr lang="en-US" sz="3200" dirty="0"/>
              <a:t>TCP is a connection-oriented transport layer protocol.</a:t>
            </a:r>
          </a:p>
          <a:p>
            <a:r>
              <a:rPr lang="en-US" sz="3200" dirty="0"/>
              <a:t>TCP explicitly defines connection establishment, data transfer, and connection tear-down phases to provide connection-oriented service for data transmission.</a:t>
            </a:r>
            <a:endParaRPr lang="en-IN" sz="3200" dirty="0"/>
          </a:p>
        </p:txBody>
      </p:sp>
    </p:spTree>
    <p:extLst>
      <p:ext uri="{BB962C8B-B14F-4D97-AF65-F5344CB8AC3E}">
        <p14:creationId xmlns:p14="http://schemas.microsoft.com/office/powerpoint/2010/main" val="38611568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F84F4-C1B0-69AD-A1E3-035EAB80D56F}"/>
              </a:ext>
            </a:extLst>
          </p:cNvPr>
          <p:cNvSpPr>
            <a:spLocks noGrp="1"/>
          </p:cNvSpPr>
          <p:nvPr>
            <p:ph type="title"/>
          </p:nvPr>
        </p:nvSpPr>
        <p:spPr/>
        <p:txBody>
          <a:bodyPr/>
          <a:lstStyle/>
          <a:p>
            <a:pPr algn="ctr"/>
            <a:r>
              <a:rPr lang="en-IN" b="1" dirty="0">
                <a:solidFill>
                  <a:srgbClr val="FF0000"/>
                </a:solidFill>
              </a:rPr>
              <a:t>Features of TCP Protocol</a:t>
            </a:r>
            <a:endParaRPr lang="en-IN" dirty="0">
              <a:solidFill>
                <a:srgbClr val="FF0000"/>
              </a:solidFill>
            </a:endParaRPr>
          </a:p>
        </p:txBody>
      </p:sp>
      <p:sp>
        <p:nvSpPr>
          <p:cNvPr id="3" name="Content Placeholder 2">
            <a:extLst>
              <a:ext uri="{FF2B5EF4-FFF2-40B4-BE49-F238E27FC236}">
                <a16:creationId xmlns:a16="http://schemas.microsoft.com/office/drawing/2014/main" id="{05BAD225-ECC1-53AA-C89E-213642ECAEC8}"/>
              </a:ext>
            </a:extLst>
          </p:cNvPr>
          <p:cNvSpPr>
            <a:spLocks noGrp="1"/>
          </p:cNvSpPr>
          <p:nvPr>
            <p:ph idx="1"/>
          </p:nvPr>
        </p:nvSpPr>
        <p:spPr/>
        <p:txBody>
          <a:bodyPr>
            <a:normAutofit/>
          </a:bodyPr>
          <a:lstStyle/>
          <a:p>
            <a:pPr>
              <a:buFont typeface="Arial" panose="020B0604020202020204" pitchFamily="34" charset="0"/>
              <a:buChar char="•"/>
            </a:pPr>
            <a:r>
              <a:rPr lang="en-US" sz="3600" dirty="0"/>
              <a:t>Stream data transfer</a:t>
            </a:r>
          </a:p>
          <a:p>
            <a:pPr>
              <a:buFont typeface="Arial" panose="020B0604020202020204" pitchFamily="34" charset="0"/>
              <a:buChar char="•"/>
            </a:pPr>
            <a:r>
              <a:rPr lang="en-US" sz="3600" dirty="0"/>
              <a:t>Reliability</a:t>
            </a:r>
          </a:p>
          <a:p>
            <a:pPr>
              <a:buFont typeface="Arial" panose="020B0604020202020204" pitchFamily="34" charset="0"/>
              <a:buChar char="•"/>
            </a:pPr>
            <a:r>
              <a:rPr lang="en-US" sz="3600" dirty="0"/>
              <a:t>Flow Control</a:t>
            </a:r>
          </a:p>
          <a:p>
            <a:pPr>
              <a:buFont typeface="Arial" panose="020B0604020202020204" pitchFamily="34" charset="0"/>
              <a:buChar char="•"/>
            </a:pPr>
            <a:r>
              <a:rPr lang="en-US" sz="3600" dirty="0"/>
              <a:t>Error Control</a:t>
            </a:r>
          </a:p>
          <a:p>
            <a:pPr>
              <a:buFont typeface="Arial" panose="020B0604020202020204" pitchFamily="34" charset="0"/>
              <a:buChar char="•"/>
            </a:pPr>
            <a:r>
              <a:rPr lang="en-US" sz="3600" dirty="0"/>
              <a:t>Multiplexing</a:t>
            </a:r>
          </a:p>
          <a:p>
            <a:pPr>
              <a:buFont typeface="Arial" panose="020B0604020202020204" pitchFamily="34" charset="0"/>
              <a:buChar char="•"/>
            </a:pPr>
            <a:r>
              <a:rPr lang="en-US" sz="3600" dirty="0"/>
              <a:t>Logical Connections</a:t>
            </a:r>
          </a:p>
          <a:p>
            <a:pPr>
              <a:buFont typeface="Arial" panose="020B0604020202020204" pitchFamily="34" charset="0"/>
              <a:buChar char="•"/>
            </a:pPr>
            <a:r>
              <a:rPr lang="en-US" sz="3600" dirty="0"/>
              <a:t>Full Duplex</a:t>
            </a:r>
            <a:endParaRPr lang="en-IN" sz="3600" dirty="0"/>
          </a:p>
        </p:txBody>
      </p:sp>
    </p:spTree>
    <p:extLst>
      <p:ext uri="{BB962C8B-B14F-4D97-AF65-F5344CB8AC3E}">
        <p14:creationId xmlns:p14="http://schemas.microsoft.com/office/powerpoint/2010/main" val="1876624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E9147-D05B-0C21-CCE9-48A596DD0BB5}"/>
              </a:ext>
            </a:extLst>
          </p:cNvPr>
          <p:cNvSpPr>
            <a:spLocks noGrp="1"/>
          </p:cNvSpPr>
          <p:nvPr>
            <p:ph type="title"/>
          </p:nvPr>
        </p:nvSpPr>
        <p:spPr>
          <a:xfrm>
            <a:off x="838200" y="195004"/>
            <a:ext cx="10515600" cy="687497"/>
          </a:xfrm>
        </p:spPr>
        <p:txBody>
          <a:bodyPr>
            <a:normAutofit fontScale="90000"/>
          </a:bodyPr>
          <a:lstStyle/>
          <a:p>
            <a:pPr algn="ctr"/>
            <a:r>
              <a:rPr lang="en-IN" b="1" dirty="0">
                <a:solidFill>
                  <a:srgbClr val="FF0000"/>
                </a:solidFill>
              </a:rPr>
              <a:t>TCP Segment Format</a:t>
            </a:r>
            <a:endParaRPr lang="en-IN" dirty="0">
              <a:solidFill>
                <a:srgbClr val="FF0000"/>
              </a:solidFill>
            </a:endParaRPr>
          </a:p>
        </p:txBody>
      </p:sp>
      <p:pic>
        <p:nvPicPr>
          <p:cNvPr id="5" name="Content Placeholder 4">
            <a:extLst>
              <a:ext uri="{FF2B5EF4-FFF2-40B4-BE49-F238E27FC236}">
                <a16:creationId xmlns:a16="http://schemas.microsoft.com/office/drawing/2014/main" id="{3CEED959-11EB-1371-23B8-26ECBFF9416A}"/>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17044"/>
          <a:stretch/>
        </p:blipFill>
        <p:spPr>
          <a:xfrm>
            <a:off x="1881963" y="712381"/>
            <a:ext cx="7464055" cy="5156791"/>
          </a:xfrm>
        </p:spPr>
      </p:pic>
    </p:spTree>
    <p:extLst>
      <p:ext uri="{BB962C8B-B14F-4D97-AF65-F5344CB8AC3E}">
        <p14:creationId xmlns:p14="http://schemas.microsoft.com/office/powerpoint/2010/main" val="15934087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467A-80D1-1268-9CD5-2FE8666335B4}"/>
              </a:ext>
            </a:extLst>
          </p:cNvPr>
          <p:cNvSpPr>
            <a:spLocks noGrp="1"/>
          </p:cNvSpPr>
          <p:nvPr>
            <p:ph type="title"/>
          </p:nvPr>
        </p:nvSpPr>
        <p:spPr/>
        <p:txBody>
          <a:bodyPr/>
          <a:lstStyle/>
          <a:p>
            <a:pPr algn="ctr"/>
            <a:r>
              <a:rPr lang="en-IN" b="1" dirty="0">
                <a:solidFill>
                  <a:srgbClr val="FF0000"/>
                </a:solidFill>
              </a:rPr>
              <a:t>TCP Segment Format</a:t>
            </a:r>
            <a:endParaRPr lang="en-IN" dirty="0"/>
          </a:p>
        </p:txBody>
      </p:sp>
      <p:sp>
        <p:nvSpPr>
          <p:cNvPr id="3" name="Content Placeholder 2">
            <a:extLst>
              <a:ext uri="{FF2B5EF4-FFF2-40B4-BE49-F238E27FC236}">
                <a16:creationId xmlns:a16="http://schemas.microsoft.com/office/drawing/2014/main" id="{C2023843-821C-ABC6-6C67-53F7162B674D}"/>
              </a:ext>
            </a:extLst>
          </p:cNvPr>
          <p:cNvSpPr>
            <a:spLocks noGrp="1"/>
          </p:cNvSpPr>
          <p:nvPr>
            <p:ph idx="1"/>
          </p:nvPr>
        </p:nvSpPr>
        <p:spPr>
          <a:xfrm>
            <a:off x="838200" y="1307805"/>
            <a:ext cx="10515600" cy="4869158"/>
          </a:xfrm>
        </p:spPr>
        <p:txBody>
          <a:bodyPr>
            <a:normAutofit/>
          </a:bodyPr>
          <a:lstStyle/>
          <a:p>
            <a:r>
              <a:rPr lang="en-US" dirty="0"/>
              <a:t>Source port address is a 16-bit field that defines the port number of an application program that is sending the segment.</a:t>
            </a:r>
          </a:p>
          <a:p>
            <a:r>
              <a:rPr lang="en-US" dirty="0"/>
              <a:t>Destination port address is a 16-bit field that defines the port number of an application program that is receiving the segment.</a:t>
            </a:r>
          </a:p>
          <a:p>
            <a:r>
              <a:rPr lang="en-US" dirty="0"/>
              <a:t>Sequence number is a field of 32 bits that will define the number assigned to data's first byte contained in the segment.</a:t>
            </a:r>
          </a:p>
          <a:p>
            <a:r>
              <a:rPr lang="en-US" dirty="0"/>
              <a:t>Acknowledgement number is a 32-bit field that describes the next byte that the receiver is looking forward to receiving from sender.</a:t>
            </a:r>
          </a:p>
          <a:p>
            <a:r>
              <a:rPr lang="en-US" dirty="0"/>
              <a:t>Header Length (HLEN) is a field of 4 bit that specify the number of 4-byte words in TCP header. The header length of TCP header can be between 20 to 60 bytes.</a:t>
            </a:r>
            <a:endParaRPr lang="en-IN" dirty="0"/>
          </a:p>
        </p:txBody>
      </p:sp>
    </p:spTree>
    <p:extLst>
      <p:ext uri="{BB962C8B-B14F-4D97-AF65-F5344CB8AC3E}">
        <p14:creationId xmlns:p14="http://schemas.microsoft.com/office/powerpoint/2010/main" val="18321287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2F30-2672-430E-36F5-2CCB191C0309}"/>
              </a:ext>
            </a:extLst>
          </p:cNvPr>
          <p:cNvSpPr>
            <a:spLocks noGrp="1"/>
          </p:cNvSpPr>
          <p:nvPr>
            <p:ph type="title"/>
          </p:nvPr>
        </p:nvSpPr>
        <p:spPr/>
        <p:txBody>
          <a:bodyPr/>
          <a:lstStyle/>
          <a:p>
            <a:pPr algn="ctr"/>
            <a:r>
              <a:rPr lang="en-IN" b="1" dirty="0">
                <a:solidFill>
                  <a:srgbClr val="FF0000"/>
                </a:solidFill>
              </a:rPr>
              <a:t>TCP Segment Format</a:t>
            </a:r>
            <a:endParaRPr lang="en-IN" dirty="0"/>
          </a:p>
        </p:txBody>
      </p:sp>
      <p:sp>
        <p:nvSpPr>
          <p:cNvPr id="3" name="Content Placeholder 2">
            <a:extLst>
              <a:ext uri="{FF2B5EF4-FFF2-40B4-BE49-F238E27FC236}">
                <a16:creationId xmlns:a16="http://schemas.microsoft.com/office/drawing/2014/main" id="{21D15629-49E2-5E0B-0727-3CB2EE107B14}"/>
              </a:ext>
            </a:extLst>
          </p:cNvPr>
          <p:cNvSpPr>
            <a:spLocks noGrp="1"/>
          </p:cNvSpPr>
          <p:nvPr>
            <p:ph idx="1"/>
          </p:nvPr>
        </p:nvSpPr>
        <p:spPr>
          <a:xfrm>
            <a:off x="838200" y="1825625"/>
            <a:ext cx="10515600" cy="4553910"/>
          </a:xfrm>
        </p:spPr>
        <p:txBody>
          <a:bodyPr>
            <a:normAutofit/>
          </a:bodyPr>
          <a:lstStyle/>
          <a:p>
            <a:r>
              <a:rPr lang="en-US" sz="3200" dirty="0"/>
              <a:t>Reserved is a field 6 bit that is reserved for future use.</a:t>
            </a:r>
          </a:p>
          <a:p>
            <a:r>
              <a:rPr lang="en-US" sz="3200" dirty="0"/>
              <a:t>Control bits are 6 different independent control bits or flags in this field.</a:t>
            </a:r>
          </a:p>
          <a:p>
            <a:pPr lvl="1">
              <a:buFont typeface="+mj-lt"/>
              <a:buAutoNum type="arabicPeriod"/>
            </a:pPr>
            <a:r>
              <a:rPr lang="en-US" sz="3200" dirty="0"/>
              <a:t>URG: Urgent pointer</a:t>
            </a:r>
          </a:p>
          <a:p>
            <a:pPr lvl="1">
              <a:buFont typeface="+mj-lt"/>
              <a:buAutoNum type="arabicPeriod"/>
            </a:pPr>
            <a:r>
              <a:rPr lang="en-US" sz="3200" dirty="0"/>
              <a:t>ACK: Acknowledgement number</a:t>
            </a:r>
          </a:p>
          <a:p>
            <a:pPr lvl="1">
              <a:buFont typeface="+mj-lt"/>
              <a:buAutoNum type="arabicPeriod"/>
            </a:pPr>
            <a:r>
              <a:rPr lang="en-US" sz="3200" dirty="0"/>
              <a:t>PSH: Push request</a:t>
            </a:r>
          </a:p>
          <a:p>
            <a:pPr lvl="1">
              <a:buFont typeface="+mj-lt"/>
              <a:buAutoNum type="arabicPeriod"/>
            </a:pPr>
            <a:r>
              <a:rPr lang="en-US" sz="3200" dirty="0"/>
              <a:t>RST: Reset connection</a:t>
            </a:r>
          </a:p>
          <a:p>
            <a:pPr lvl="1">
              <a:buFont typeface="+mj-lt"/>
              <a:buAutoNum type="arabicPeriod"/>
            </a:pPr>
            <a:r>
              <a:rPr lang="en-US" sz="3200" dirty="0"/>
              <a:t>SYN: Sequence number Synchronization</a:t>
            </a:r>
          </a:p>
          <a:p>
            <a:pPr lvl="1">
              <a:buFont typeface="+mj-lt"/>
              <a:buAutoNum type="arabicPeriod"/>
            </a:pPr>
            <a:r>
              <a:rPr lang="en-US" sz="3200" dirty="0"/>
              <a:t>FIN: Connection termination</a:t>
            </a:r>
          </a:p>
          <a:p>
            <a:endParaRPr lang="en-IN" dirty="0"/>
          </a:p>
        </p:txBody>
      </p:sp>
    </p:spTree>
    <p:extLst>
      <p:ext uri="{BB962C8B-B14F-4D97-AF65-F5344CB8AC3E}">
        <p14:creationId xmlns:p14="http://schemas.microsoft.com/office/powerpoint/2010/main" val="242724720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DFB6B-1DC9-4220-2B10-88ABE52DB58F}"/>
              </a:ext>
            </a:extLst>
          </p:cNvPr>
          <p:cNvSpPr>
            <a:spLocks noGrp="1"/>
          </p:cNvSpPr>
          <p:nvPr>
            <p:ph type="title"/>
          </p:nvPr>
        </p:nvSpPr>
        <p:spPr/>
        <p:txBody>
          <a:bodyPr/>
          <a:lstStyle/>
          <a:p>
            <a:pPr algn="ctr"/>
            <a:r>
              <a:rPr lang="en-IN" b="1" dirty="0">
                <a:solidFill>
                  <a:srgbClr val="FF0000"/>
                </a:solidFill>
              </a:rPr>
              <a:t>TCP Segment Format</a:t>
            </a:r>
            <a:endParaRPr lang="en-IN" dirty="0"/>
          </a:p>
        </p:txBody>
      </p:sp>
      <p:sp>
        <p:nvSpPr>
          <p:cNvPr id="3" name="Content Placeholder 2">
            <a:extLst>
              <a:ext uri="{FF2B5EF4-FFF2-40B4-BE49-F238E27FC236}">
                <a16:creationId xmlns:a16="http://schemas.microsoft.com/office/drawing/2014/main" id="{EC96E3D3-9919-8C20-D0C3-2641FB6563D7}"/>
              </a:ext>
            </a:extLst>
          </p:cNvPr>
          <p:cNvSpPr>
            <a:spLocks noGrp="1"/>
          </p:cNvSpPr>
          <p:nvPr>
            <p:ph idx="1"/>
          </p:nvPr>
        </p:nvSpPr>
        <p:spPr/>
        <p:txBody>
          <a:bodyPr/>
          <a:lstStyle/>
          <a:p>
            <a:r>
              <a:rPr lang="en-US" dirty="0"/>
              <a:t>Window Size is a 16-bit field that defines the size of the window of sending TCP in bytes.</a:t>
            </a:r>
          </a:p>
          <a:p>
            <a:r>
              <a:rPr lang="en-US" dirty="0"/>
              <a:t>Checksum, 16-bit field contains checksum and is used for error detection.</a:t>
            </a:r>
          </a:p>
          <a:p>
            <a:r>
              <a:rPr lang="en-US" dirty="0"/>
              <a:t>Urgent pointer is a 16 bit field. This flag is set when there is urgent data in the data segment.</a:t>
            </a:r>
          </a:p>
          <a:p>
            <a:r>
              <a:rPr lang="en-US" dirty="0"/>
              <a:t>Options and padding can be up to 40 bytes field for optional information in TCP header.</a:t>
            </a:r>
            <a:endParaRPr lang="en-IN" dirty="0"/>
          </a:p>
        </p:txBody>
      </p:sp>
    </p:spTree>
    <p:extLst>
      <p:ext uri="{BB962C8B-B14F-4D97-AF65-F5344CB8AC3E}">
        <p14:creationId xmlns:p14="http://schemas.microsoft.com/office/powerpoint/2010/main" val="18910486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D0AA5-ABD7-FC24-5005-7D0B3771B6DC}"/>
              </a:ext>
            </a:extLst>
          </p:cNvPr>
          <p:cNvSpPr>
            <a:spLocks noGrp="1"/>
          </p:cNvSpPr>
          <p:nvPr>
            <p:ph type="title"/>
          </p:nvPr>
        </p:nvSpPr>
        <p:spPr>
          <a:xfrm>
            <a:off x="838200" y="74759"/>
            <a:ext cx="10515600" cy="616357"/>
          </a:xfrm>
        </p:spPr>
        <p:txBody>
          <a:bodyPr>
            <a:normAutofit fontScale="90000"/>
          </a:bodyPr>
          <a:lstStyle/>
          <a:p>
            <a:pPr algn="ctr"/>
            <a:r>
              <a:rPr lang="en-US" b="1" dirty="0">
                <a:solidFill>
                  <a:srgbClr val="FF0000"/>
                </a:solidFill>
              </a:rPr>
              <a:t>Differences b/w TCP &amp; UDP</a:t>
            </a:r>
            <a:endParaRPr lang="en-IN" b="1" dirty="0">
              <a:solidFill>
                <a:srgbClr val="FF0000"/>
              </a:solidFill>
            </a:endParaRPr>
          </a:p>
        </p:txBody>
      </p:sp>
      <p:graphicFrame>
        <p:nvGraphicFramePr>
          <p:cNvPr id="4" name="Table 4">
            <a:extLst>
              <a:ext uri="{FF2B5EF4-FFF2-40B4-BE49-F238E27FC236}">
                <a16:creationId xmlns:a16="http://schemas.microsoft.com/office/drawing/2014/main" id="{2D5C338E-A8F8-0A3D-B9BC-93DA7F52F668}"/>
              </a:ext>
            </a:extLst>
          </p:cNvPr>
          <p:cNvGraphicFramePr>
            <a:graphicFrameLocks noGrp="1"/>
          </p:cNvGraphicFramePr>
          <p:nvPr>
            <p:ph idx="1"/>
          </p:nvPr>
        </p:nvGraphicFramePr>
        <p:xfrm>
          <a:off x="838203" y="556517"/>
          <a:ext cx="10515597" cy="6226724"/>
        </p:xfrm>
        <a:graphic>
          <a:graphicData uri="http://schemas.openxmlformats.org/drawingml/2006/table">
            <a:tbl>
              <a:tblPr firstRow="1" bandRow="1">
                <a:tableStyleId>{5C22544A-7EE6-4342-B048-85BDC9FD1C3A}</a:tableStyleId>
              </a:tblPr>
              <a:tblGrid>
                <a:gridCol w="2170811">
                  <a:extLst>
                    <a:ext uri="{9D8B030D-6E8A-4147-A177-3AD203B41FA5}">
                      <a16:colId xmlns:a16="http://schemas.microsoft.com/office/drawing/2014/main" val="3965890787"/>
                    </a:ext>
                  </a:extLst>
                </a:gridCol>
                <a:gridCol w="3997842">
                  <a:extLst>
                    <a:ext uri="{9D8B030D-6E8A-4147-A177-3AD203B41FA5}">
                      <a16:colId xmlns:a16="http://schemas.microsoft.com/office/drawing/2014/main" val="653330382"/>
                    </a:ext>
                  </a:extLst>
                </a:gridCol>
                <a:gridCol w="4346944">
                  <a:extLst>
                    <a:ext uri="{9D8B030D-6E8A-4147-A177-3AD203B41FA5}">
                      <a16:colId xmlns:a16="http://schemas.microsoft.com/office/drawing/2014/main" val="3539285997"/>
                    </a:ext>
                  </a:extLst>
                </a:gridCol>
              </a:tblGrid>
              <a:tr h="538082">
                <a:tc>
                  <a:txBody>
                    <a:bodyPr/>
                    <a:lstStyle/>
                    <a:p>
                      <a:r>
                        <a:rPr lang="en-IN" dirty="0"/>
                        <a:t>Basis of </a:t>
                      </a:r>
                      <a:r>
                        <a:rPr lang="en-IN" dirty="0" err="1"/>
                        <a:t>Comparision</a:t>
                      </a:r>
                      <a:endParaRPr lang="en-IN" dirty="0"/>
                    </a:p>
                  </a:txBody>
                  <a:tcPr/>
                </a:tc>
                <a:tc>
                  <a:txBody>
                    <a:bodyPr/>
                    <a:lstStyle/>
                    <a:p>
                      <a:r>
                        <a:rPr lang="en-IN" dirty="0"/>
                        <a:t>TCP</a:t>
                      </a:r>
                    </a:p>
                  </a:txBody>
                  <a:tcPr/>
                </a:tc>
                <a:tc>
                  <a:txBody>
                    <a:bodyPr/>
                    <a:lstStyle/>
                    <a:p>
                      <a:r>
                        <a:rPr lang="en-IN" dirty="0"/>
                        <a:t>UDP</a:t>
                      </a:r>
                    </a:p>
                  </a:txBody>
                  <a:tcPr/>
                </a:tc>
                <a:extLst>
                  <a:ext uri="{0D108BD9-81ED-4DB2-BD59-A6C34878D82A}">
                    <a16:rowId xmlns:a16="http://schemas.microsoft.com/office/drawing/2014/main" val="634775931"/>
                  </a:ext>
                </a:extLst>
              </a:tr>
              <a:tr h="1486232">
                <a:tc>
                  <a:txBody>
                    <a:bodyPr/>
                    <a:lstStyle/>
                    <a:p>
                      <a:r>
                        <a:rPr lang="en-IN" sz="2400" dirty="0"/>
                        <a:t>Definition</a:t>
                      </a:r>
                    </a:p>
                  </a:txBody>
                  <a:tcPr anchor="ctr"/>
                </a:tc>
                <a:tc>
                  <a:txBody>
                    <a:bodyPr/>
                    <a:lstStyle/>
                    <a:p>
                      <a:r>
                        <a:rPr lang="en-US" sz="2400" dirty="0"/>
                        <a:t>TCP establishes a virtual circuit before transmitting the data.</a:t>
                      </a:r>
                    </a:p>
                  </a:txBody>
                  <a:tcPr anchor="ctr"/>
                </a:tc>
                <a:tc>
                  <a:txBody>
                    <a:bodyPr/>
                    <a:lstStyle/>
                    <a:p>
                      <a:r>
                        <a:rPr lang="en-US" sz="2400" dirty="0"/>
                        <a:t>UDP transmits the data directly to the destination computer without verifying whether the receiver is ready to receive or not.</a:t>
                      </a:r>
                    </a:p>
                  </a:txBody>
                  <a:tcPr anchor="ctr"/>
                </a:tc>
                <a:extLst>
                  <a:ext uri="{0D108BD9-81ED-4DB2-BD59-A6C34878D82A}">
                    <a16:rowId xmlns:a16="http://schemas.microsoft.com/office/drawing/2014/main" val="1605842416"/>
                  </a:ext>
                </a:extLst>
              </a:tr>
              <a:tr h="800279">
                <a:tc>
                  <a:txBody>
                    <a:bodyPr/>
                    <a:lstStyle/>
                    <a:p>
                      <a:r>
                        <a:rPr lang="en-IN" sz="2400" dirty="0"/>
                        <a:t>Connection Type</a:t>
                      </a:r>
                    </a:p>
                  </a:txBody>
                  <a:tcPr anchor="ctr"/>
                </a:tc>
                <a:tc>
                  <a:txBody>
                    <a:bodyPr/>
                    <a:lstStyle/>
                    <a:p>
                      <a:r>
                        <a:rPr lang="en-US" sz="2400" dirty="0"/>
                        <a:t>It is a Connection-Oriented protocol</a:t>
                      </a:r>
                    </a:p>
                  </a:txBody>
                  <a:tcPr anchor="ctr"/>
                </a:tc>
                <a:tc>
                  <a:txBody>
                    <a:bodyPr/>
                    <a:lstStyle/>
                    <a:p>
                      <a:r>
                        <a:rPr lang="en-US" sz="2400"/>
                        <a:t>It is a Connectionless protocol</a:t>
                      </a:r>
                    </a:p>
                  </a:txBody>
                  <a:tcPr anchor="ctr"/>
                </a:tc>
                <a:extLst>
                  <a:ext uri="{0D108BD9-81ED-4DB2-BD59-A6C34878D82A}">
                    <a16:rowId xmlns:a16="http://schemas.microsoft.com/office/drawing/2014/main" val="2857712796"/>
                  </a:ext>
                </a:extLst>
              </a:tr>
              <a:tr h="463654">
                <a:tc>
                  <a:txBody>
                    <a:bodyPr/>
                    <a:lstStyle/>
                    <a:p>
                      <a:r>
                        <a:rPr lang="en-IN" sz="2400" dirty="0"/>
                        <a:t>Speed</a:t>
                      </a:r>
                    </a:p>
                  </a:txBody>
                  <a:tcPr anchor="ctr"/>
                </a:tc>
                <a:tc>
                  <a:txBody>
                    <a:bodyPr/>
                    <a:lstStyle/>
                    <a:p>
                      <a:r>
                        <a:rPr lang="en-IN" sz="2400"/>
                        <a:t>slow</a:t>
                      </a:r>
                    </a:p>
                  </a:txBody>
                  <a:tcPr anchor="ctr"/>
                </a:tc>
                <a:tc>
                  <a:txBody>
                    <a:bodyPr/>
                    <a:lstStyle/>
                    <a:p>
                      <a:r>
                        <a:rPr lang="en-IN" sz="2400" dirty="0"/>
                        <a:t>High</a:t>
                      </a:r>
                    </a:p>
                  </a:txBody>
                  <a:tcPr anchor="ctr"/>
                </a:tc>
                <a:extLst>
                  <a:ext uri="{0D108BD9-81ED-4DB2-BD59-A6C34878D82A}">
                    <a16:rowId xmlns:a16="http://schemas.microsoft.com/office/drawing/2014/main" val="1435512884"/>
                  </a:ext>
                </a:extLst>
              </a:tr>
              <a:tr h="463654">
                <a:tc>
                  <a:txBody>
                    <a:bodyPr/>
                    <a:lstStyle/>
                    <a:p>
                      <a:r>
                        <a:rPr lang="en-IN" sz="2400" dirty="0"/>
                        <a:t>Reliability</a:t>
                      </a:r>
                    </a:p>
                  </a:txBody>
                  <a:tcPr anchor="ctr"/>
                </a:tc>
                <a:tc>
                  <a:txBody>
                    <a:bodyPr/>
                    <a:lstStyle/>
                    <a:p>
                      <a:r>
                        <a:rPr lang="en-US" sz="2400"/>
                        <a:t>It is a reliable protocol.</a:t>
                      </a:r>
                    </a:p>
                  </a:txBody>
                  <a:tcPr anchor="ctr"/>
                </a:tc>
                <a:tc>
                  <a:txBody>
                    <a:bodyPr/>
                    <a:lstStyle/>
                    <a:p>
                      <a:r>
                        <a:rPr lang="en-US" sz="2400"/>
                        <a:t>It is an unreliable protocol.</a:t>
                      </a:r>
                    </a:p>
                  </a:txBody>
                  <a:tcPr anchor="ctr"/>
                </a:tc>
                <a:extLst>
                  <a:ext uri="{0D108BD9-81ED-4DB2-BD59-A6C34878D82A}">
                    <a16:rowId xmlns:a16="http://schemas.microsoft.com/office/drawing/2014/main" val="3277289969"/>
                  </a:ext>
                </a:extLst>
              </a:tr>
              <a:tr h="463654">
                <a:tc>
                  <a:txBody>
                    <a:bodyPr/>
                    <a:lstStyle/>
                    <a:p>
                      <a:r>
                        <a:rPr lang="en-IN" sz="2400"/>
                        <a:t>Header size</a:t>
                      </a:r>
                    </a:p>
                  </a:txBody>
                  <a:tcPr anchor="ctr"/>
                </a:tc>
                <a:tc>
                  <a:txBody>
                    <a:bodyPr/>
                    <a:lstStyle/>
                    <a:p>
                      <a:r>
                        <a:rPr lang="en-IN" sz="2400"/>
                        <a:t>20 bytes</a:t>
                      </a:r>
                    </a:p>
                  </a:txBody>
                  <a:tcPr anchor="ctr"/>
                </a:tc>
                <a:tc>
                  <a:txBody>
                    <a:bodyPr/>
                    <a:lstStyle/>
                    <a:p>
                      <a:r>
                        <a:rPr lang="en-IN" sz="2400"/>
                        <a:t>8 bytes</a:t>
                      </a:r>
                    </a:p>
                  </a:txBody>
                  <a:tcPr anchor="ctr"/>
                </a:tc>
                <a:extLst>
                  <a:ext uri="{0D108BD9-81ED-4DB2-BD59-A6C34878D82A}">
                    <a16:rowId xmlns:a16="http://schemas.microsoft.com/office/drawing/2014/main" val="4063624661"/>
                  </a:ext>
                </a:extLst>
              </a:tr>
              <a:tr h="1143256">
                <a:tc>
                  <a:txBody>
                    <a:bodyPr/>
                    <a:lstStyle/>
                    <a:p>
                      <a:r>
                        <a:rPr lang="en-IN" sz="2400"/>
                        <a:t>acknowledgement</a:t>
                      </a:r>
                    </a:p>
                  </a:txBody>
                  <a:tcPr anchor="ctr"/>
                </a:tc>
                <a:tc>
                  <a:txBody>
                    <a:bodyPr/>
                    <a:lstStyle/>
                    <a:p>
                      <a:r>
                        <a:rPr lang="en-US" sz="2400"/>
                        <a:t>It waits for the acknowledgement of data and has the ability to resend the lost packets.</a:t>
                      </a:r>
                    </a:p>
                  </a:txBody>
                  <a:tcPr anchor="ctr"/>
                </a:tc>
                <a:tc>
                  <a:txBody>
                    <a:bodyPr/>
                    <a:lstStyle/>
                    <a:p>
                      <a:r>
                        <a:rPr lang="en-US" sz="2400" dirty="0"/>
                        <a:t>It neither takes the acknowledgement, nor it retransmits the damaged frame.</a:t>
                      </a:r>
                    </a:p>
                  </a:txBody>
                  <a:tcPr anchor="ctr"/>
                </a:tc>
                <a:extLst>
                  <a:ext uri="{0D108BD9-81ED-4DB2-BD59-A6C34878D82A}">
                    <a16:rowId xmlns:a16="http://schemas.microsoft.com/office/drawing/2014/main" val="2925077074"/>
                  </a:ext>
                </a:extLst>
              </a:tr>
            </a:tbl>
          </a:graphicData>
        </a:graphic>
      </p:graphicFrame>
    </p:spTree>
    <p:extLst>
      <p:ext uri="{BB962C8B-B14F-4D97-AF65-F5344CB8AC3E}">
        <p14:creationId xmlns:p14="http://schemas.microsoft.com/office/powerpoint/2010/main" val="25210832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31F0-FB2E-71CC-4318-261178E012CB}"/>
              </a:ext>
            </a:extLst>
          </p:cNvPr>
          <p:cNvSpPr>
            <a:spLocks noGrp="1"/>
          </p:cNvSpPr>
          <p:nvPr>
            <p:ph type="title"/>
          </p:nvPr>
        </p:nvSpPr>
        <p:spPr/>
        <p:txBody>
          <a:bodyPr/>
          <a:lstStyle/>
          <a:p>
            <a:r>
              <a:rPr lang="en-IN" b="1" dirty="0">
                <a:solidFill>
                  <a:srgbClr val="FF0000"/>
                </a:solidFill>
              </a:rPr>
              <a:t>Stream Control Transmission Protocol(SCTP)</a:t>
            </a:r>
          </a:p>
        </p:txBody>
      </p:sp>
      <p:sp>
        <p:nvSpPr>
          <p:cNvPr id="3" name="Content Placeholder 2">
            <a:extLst>
              <a:ext uri="{FF2B5EF4-FFF2-40B4-BE49-F238E27FC236}">
                <a16:creationId xmlns:a16="http://schemas.microsoft.com/office/drawing/2014/main" id="{4C66D90A-EC88-227A-245A-B8647A364AC5}"/>
              </a:ext>
            </a:extLst>
          </p:cNvPr>
          <p:cNvSpPr>
            <a:spLocks noGrp="1"/>
          </p:cNvSpPr>
          <p:nvPr>
            <p:ph idx="1"/>
          </p:nvPr>
        </p:nvSpPr>
        <p:spPr/>
        <p:txBody>
          <a:bodyPr/>
          <a:lstStyle/>
          <a:p>
            <a:r>
              <a:rPr lang="en-US" dirty="0"/>
              <a:t>SCTP is one of the connection-oriented transport layer protocols.</a:t>
            </a:r>
          </a:p>
          <a:p>
            <a:r>
              <a:rPr lang="en-US" dirty="0"/>
              <a:t>It allows the transmission of data between sender and receiver in full duplex mode.</a:t>
            </a:r>
          </a:p>
          <a:p>
            <a:r>
              <a:rPr lang="en-US" dirty="0"/>
              <a:t>This protocol makes it simpler to build connections over a wireless network and to control multimedia data transmission.</a:t>
            </a:r>
            <a:endParaRPr lang="en-IN" dirty="0"/>
          </a:p>
        </p:txBody>
      </p:sp>
    </p:spTree>
    <p:extLst>
      <p:ext uri="{BB962C8B-B14F-4D97-AF65-F5344CB8AC3E}">
        <p14:creationId xmlns:p14="http://schemas.microsoft.com/office/powerpoint/2010/main" val="194123737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5B53A-0F86-03EF-7271-032A5FD960A3}"/>
              </a:ext>
            </a:extLst>
          </p:cNvPr>
          <p:cNvSpPr>
            <a:spLocks noGrp="1"/>
          </p:cNvSpPr>
          <p:nvPr>
            <p:ph type="title"/>
          </p:nvPr>
        </p:nvSpPr>
        <p:spPr/>
        <p:txBody>
          <a:bodyPr/>
          <a:lstStyle/>
          <a:p>
            <a:r>
              <a:rPr lang="en-IN" b="1" dirty="0">
                <a:solidFill>
                  <a:srgbClr val="FF0000"/>
                </a:solidFill>
              </a:rPr>
              <a:t>Stream Control Transmission Protocol(SCTP)</a:t>
            </a:r>
            <a:endParaRPr lang="en-IN" dirty="0"/>
          </a:p>
        </p:txBody>
      </p:sp>
      <p:sp>
        <p:nvSpPr>
          <p:cNvPr id="3" name="Content Placeholder 2">
            <a:extLst>
              <a:ext uri="{FF2B5EF4-FFF2-40B4-BE49-F238E27FC236}">
                <a16:creationId xmlns:a16="http://schemas.microsoft.com/office/drawing/2014/main" id="{2144ED46-682A-46DE-CFF6-1542ECB997E6}"/>
              </a:ext>
            </a:extLst>
          </p:cNvPr>
          <p:cNvSpPr>
            <a:spLocks noGrp="1"/>
          </p:cNvSpPr>
          <p:nvPr>
            <p:ph idx="1"/>
          </p:nvPr>
        </p:nvSpPr>
        <p:spPr>
          <a:xfrm>
            <a:off x="838200" y="1825625"/>
            <a:ext cx="10515600" cy="2492987"/>
          </a:xfrm>
        </p:spPr>
        <p:txBody>
          <a:bodyPr/>
          <a:lstStyle/>
          <a:p>
            <a:pPr>
              <a:buFont typeface="Arial" panose="020B0604020202020204" pitchFamily="34" charset="0"/>
              <a:buChar char="•"/>
            </a:pPr>
            <a:r>
              <a:rPr lang="en-US" dirty="0"/>
              <a:t>Unicast with Multiple Properties</a:t>
            </a:r>
          </a:p>
          <a:p>
            <a:pPr>
              <a:buFont typeface="Arial" panose="020B0604020202020204" pitchFamily="34" charset="0"/>
              <a:buChar char="•"/>
            </a:pPr>
            <a:r>
              <a:rPr lang="en-US" dirty="0"/>
              <a:t>Reliable Transmission</a:t>
            </a:r>
          </a:p>
          <a:p>
            <a:pPr>
              <a:buFont typeface="Arial" panose="020B0604020202020204" pitchFamily="34" charset="0"/>
              <a:buChar char="•"/>
            </a:pPr>
            <a:r>
              <a:rPr lang="en-US" dirty="0"/>
              <a:t>Message oriented</a:t>
            </a:r>
          </a:p>
          <a:p>
            <a:pPr>
              <a:buFont typeface="Arial" panose="020B0604020202020204" pitchFamily="34" charset="0"/>
              <a:buChar char="•"/>
            </a:pPr>
            <a:r>
              <a:rPr lang="en-US" dirty="0"/>
              <a:t>Multi-homing</a:t>
            </a:r>
          </a:p>
          <a:p>
            <a:pPr marL="0" indent="0">
              <a:buNone/>
            </a:pPr>
            <a:endParaRPr lang="en-IN" dirty="0"/>
          </a:p>
        </p:txBody>
      </p:sp>
    </p:spTree>
    <p:extLst>
      <p:ext uri="{BB962C8B-B14F-4D97-AF65-F5344CB8AC3E}">
        <p14:creationId xmlns:p14="http://schemas.microsoft.com/office/powerpoint/2010/main" val="20785131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273ADBC-4FD7-93EA-707D-FB10042D4DCE}"/>
              </a:ext>
            </a:extLst>
          </p:cNvPr>
          <p:cNvSpPr>
            <a:spLocks noGrp="1"/>
          </p:cNvSpPr>
          <p:nvPr>
            <p:ph type="title"/>
          </p:nvPr>
        </p:nvSpPr>
        <p:spPr>
          <a:xfrm>
            <a:off x="838200" y="365125"/>
            <a:ext cx="10515600" cy="5599740"/>
          </a:xfrm>
        </p:spPr>
        <p:txBody>
          <a:bodyPr>
            <a:normAutofit/>
          </a:bodyPr>
          <a:lstStyle/>
          <a:p>
            <a:pPr algn="ctr"/>
            <a:r>
              <a:rPr lang="en-IN" sz="6600" b="1" dirty="0">
                <a:solidFill>
                  <a:srgbClr val="FF0000"/>
                </a:solidFill>
              </a:rPr>
              <a:t>Application layer</a:t>
            </a:r>
          </a:p>
        </p:txBody>
      </p:sp>
    </p:spTree>
    <p:extLst>
      <p:ext uri="{BB962C8B-B14F-4D97-AF65-F5344CB8AC3E}">
        <p14:creationId xmlns:p14="http://schemas.microsoft.com/office/powerpoint/2010/main" val="3400502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0D29-0D99-5B98-7F69-DABC60EA99C4}"/>
              </a:ext>
            </a:extLst>
          </p:cNvPr>
          <p:cNvSpPr>
            <a:spLocks noGrp="1"/>
          </p:cNvSpPr>
          <p:nvPr>
            <p:ph type="title"/>
          </p:nvPr>
        </p:nvSpPr>
        <p:spPr/>
        <p:txBody>
          <a:bodyPr/>
          <a:lstStyle/>
          <a:p>
            <a:pPr algn="ctr"/>
            <a:r>
              <a:rPr lang="en-US" b="1" dirty="0">
                <a:solidFill>
                  <a:srgbClr val="FF0000"/>
                </a:solidFill>
              </a:rPr>
              <a:t>Decision Tables</a:t>
            </a:r>
            <a:br>
              <a:rPr lang="en-US" b="1" dirty="0">
                <a:solidFill>
                  <a:srgbClr val="FF0000"/>
                </a:solidFill>
              </a:rPr>
            </a:br>
            <a:r>
              <a:rPr lang="en-US" b="1" dirty="0">
                <a:solidFill>
                  <a:srgbClr val="FF0000"/>
                </a:solidFill>
              </a:rPr>
              <a:t>Library Policy/Rule</a:t>
            </a:r>
            <a:endParaRPr lang="en-IN" dirty="0"/>
          </a:p>
        </p:txBody>
      </p:sp>
      <p:sp>
        <p:nvSpPr>
          <p:cNvPr id="3" name="Content Placeholder 2">
            <a:extLst>
              <a:ext uri="{FF2B5EF4-FFF2-40B4-BE49-F238E27FC236}">
                <a16:creationId xmlns:a16="http://schemas.microsoft.com/office/drawing/2014/main" id="{09B003A8-5D24-CCF5-984E-085DF2D6E8BA}"/>
              </a:ext>
            </a:extLst>
          </p:cNvPr>
          <p:cNvSpPr>
            <a:spLocks noGrp="1"/>
          </p:cNvSpPr>
          <p:nvPr>
            <p:ph idx="1"/>
          </p:nvPr>
        </p:nvSpPr>
        <p:spPr/>
        <p:txBody>
          <a:bodyPr/>
          <a:lstStyle/>
          <a:p>
            <a:pPr marL="514350" indent="-514350">
              <a:buAutoNum type="arabicPeriod"/>
            </a:pPr>
            <a:r>
              <a:rPr lang="en-IN" dirty="0"/>
              <a:t>A teacher can take book for full semester</a:t>
            </a:r>
          </a:p>
          <a:p>
            <a:pPr marL="514350" indent="-514350">
              <a:buAutoNum type="arabicPeriod"/>
            </a:pPr>
            <a:r>
              <a:rPr lang="en-IN" dirty="0"/>
              <a:t>A student can take book for 2 weeks</a:t>
            </a:r>
          </a:p>
          <a:p>
            <a:pPr marL="514350" indent="-514350">
              <a:buAutoNum type="arabicPeriod"/>
            </a:pPr>
            <a:r>
              <a:rPr lang="en-IN" dirty="0"/>
              <a:t>A visitor can take for 1 week after submitting some security money.</a:t>
            </a:r>
          </a:p>
          <a:p>
            <a:pPr marL="514350" indent="-514350">
              <a:buAutoNum type="arabicPeriod"/>
            </a:pPr>
            <a:r>
              <a:rPr lang="en-IN" dirty="0"/>
              <a:t>If book is not available teacher/ student can reserve book.</a:t>
            </a:r>
          </a:p>
          <a:p>
            <a:pPr marL="514350" indent="-514350">
              <a:buAutoNum type="arabicPeriod"/>
            </a:pPr>
            <a:r>
              <a:rPr lang="en-IN" dirty="0"/>
              <a:t>If there is delay then student is fined Rs 50</a:t>
            </a:r>
          </a:p>
          <a:p>
            <a:pPr marL="514350" indent="-514350">
              <a:buAutoNum type="arabicPeriod"/>
            </a:pPr>
            <a:r>
              <a:rPr lang="en-IN" dirty="0"/>
              <a:t>If there is delay then visitor is fined Rs 100</a:t>
            </a:r>
          </a:p>
          <a:p>
            <a:pPr marL="514350" indent="-514350">
              <a:buAutoNum type="arabicPeriod"/>
            </a:pPr>
            <a:r>
              <a:rPr lang="en-IN" dirty="0"/>
              <a:t>Visitor seeks his security money after returning the book</a:t>
            </a:r>
          </a:p>
        </p:txBody>
      </p:sp>
    </p:spTree>
    <p:extLst>
      <p:ext uri="{BB962C8B-B14F-4D97-AF65-F5344CB8AC3E}">
        <p14:creationId xmlns:p14="http://schemas.microsoft.com/office/powerpoint/2010/main" val="3023438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24D2B2-B4EA-2A0D-27EB-0859E8F73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350" y="308344"/>
            <a:ext cx="7087916" cy="5730947"/>
          </a:xfrm>
          <a:prstGeom prst="rect">
            <a:avLst/>
          </a:prstGeom>
        </p:spPr>
      </p:pic>
    </p:spTree>
    <p:extLst>
      <p:ext uri="{BB962C8B-B14F-4D97-AF65-F5344CB8AC3E}">
        <p14:creationId xmlns:p14="http://schemas.microsoft.com/office/powerpoint/2010/main" val="18692397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44756E13-C84F-FE3F-2008-E4FDA1243348}"/>
              </a:ext>
            </a:extLst>
          </p:cNvPr>
          <p:cNvPicPr>
            <a:picLocks noGrp="1" noChangeAspect="1"/>
          </p:cNvPicPr>
          <p:nvPr>
            <p:ph idx="4294967295"/>
          </p:nvPr>
        </p:nvPicPr>
        <p:blipFill>
          <a:blip r:embed="rId2"/>
          <a:stretch>
            <a:fillRect/>
          </a:stretch>
        </p:blipFill>
        <p:spPr>
          <a:xfrm>
            <a:off x="914400" y="244549"/>
            <a:ext cx="10203085" cy="5656521"/>
          </a:xfrm>
          <a:prstGeom prst="rect">
            <a:avLst/>
          </a:prstGeom>
        </p:spPr>
      </p:pic>
    </p:spTree>
    <p:extLst>
      <p:ext uri="{BB962C8B-B14F-4D97-AF65-F5344CB8AC3E}">
        <p14:creationId xmlns:p14="http://schemas.microsoft.com/office/powerpoint/2010/main" val="10707966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90BDB-D229-8F5D-AE04-EC3241719AE0}"/>
              </a:ext>
            </a:extLst>
          </p:cNvPr>
          <p:cNvSpPr>
            <a:spLocks noGrp="1"/>
          </p:cNvSpPr>
          <p:nvPr>
            <p:ph type="title"/>
          </p:nvPr>
        </p:nvSpPr>
        <p:spPr/>
        <p:txBody>
          <a:bodyPr/>
          <a:lstStyle/>
          <a:p>
            <a:pPr algn="ctr"/>
            <a:r>
              <a:rPr lang="en-IN" b="1" dirty="0">
                <a:solidFill>
                  <a:srgbClr val="FF0000"/>
                </a:solidFill>
              </a:rPr>
              <a:t>Application Layer</a:t>
            </a:r>
          </a:p>
        </p:txBody>
      </p:sp>
      <p:sp>
        <p:nvSpPr>
          <p:cNvPr id="3" name="Content Placeholder 2">
            <a:extLst>
              <a:ext uri="{FF2B5EF4-FFF2-40B4-BE49-F238E27FC236}">
                <a16:creationId xmlns:a16="http://schemas.microsoft.com/office/drawing/2014/main" id="{033A8D3E-A03C-4194-05F1-E2FB17F0CFBA}"/>
              </a:ext>
            </a:extLst>
          </p:cNvPr>
          <p:cNvSpPr>
            <a:spLocks noGrp="1"/>
          </p:cNvSpPr>
          <p:nvPr>
            <p:ph idx="1"/>
          </p:nvPr>
        </p:nvSpPr>
        <p:spPr/>
        <p:txBody>
          <a:bodyPr/>
          <a:lstStyle/>
          <a:p>
            <a:r>
              <a:rPr lang="en-US" dirty="0"/>
              <a:t>In the OSI model, the application layer is the layer closest to the end-user, implying that the application layer and the end-user can interact directly with the software application. </a:t>
            </a:r>
          </a:p>
          <a:p>
            <a:r>
              <a:rPr lang="en-US" dirty="0"/>
              <a:t>The application layer isn't an application. Instead, it's a component within an application that manages how data is sent to and received from other devices. </a:t>
            </a:r>
          </a:p>
          <a:p>
            <a:r>
              <a:rPr lang="en-US" dirty="0"/>
              <a:t>It's an abstraction layer service that hides the rest of the program from the transmission.</a:t>
            </a:r>
            <a:endParaRPr lang="en-IN" dirty="0"/>
          </a:p>
        </p:txBody>
      </p:sp>
    </p:spTree>
    <p:extLst>
      <p:ext uri="{BB962C8B-B14F-4D97-AF65-F5344CB8AC3E}">
        <p14:creationId xmlns:p14="http://schemas.microsoft.com/office/powerpoint/2010/main" val="406588008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FAA1F-3881-16A1-DC99-9BAC69C5567C}"/>
              </a:ext>
            </a:extLst>
          </p:cNvPr>
          <p:cNvSpPr>
            <a:spLocks noGrp="1"/>
          </p:cNvSpPr>
          <p:nvPr>
            <p:ph type="title"/>
          </p:nvPr>
        </p:nvSpPr>
        <p:spPr/>
        <p:txBody>
          <a:bodyPr/>
          <a:lstStyle/>
          <a:p>
            <a:pPr algn="ctr"/>
            <a:r>
              <a:rPr lang="en-IN" b="1" dirty="0">
                <a:solidFill>
                  <a:srgbClr val="FF0000"/>
                </a:solidFill>
              </a:rPr>
              <a:t>Application Layer</a:t>
            </a:r>
            <a:endParaRPr lang="en-IN" dirty="0"/>
          </a:p>
        </p:txBody>
      </p:sp>
      <p:sp>
        <p:nvSpPr>
          <p:cNvPr id="3" name="Content Placeholder 2">
            <a:extLst>
              <a:ext uri="{FF2B5EF4-FFF2-40B4-BE49-F238E27FC236}">
                <a16:creationId xmlns:a16="http://schemas.microsoft.com/office/drawing/2014/main" id="{49D12D6B-6BB9-CB1F-B0EE-6CE50131224B}"/>
              </a:ext>
            </a:extLst>
          </p:cNvPr>
          <p:cNvSpPr>
            <a:spLocks noGrp="1"/>
          </p:cNvSpPr>
          <p:nvPr>
            <p:ph idx="1"/>
          </p:nvPr>
        </p:nvSpPr>
        <p:spPr/>
        <p:txBody>
          <a:bodyPr>
            <a:normAutofit lnSpcReduction="10000"/>
          </a:bodyPr>
          <a:lstStyle/>
          <a:p>
            <a:r>
              <a:rPr lang="en-US" dirty="0"/>
              <a:t>The application layer is the topmost layer of the OSI model and the TCP/IP model. </a:t>
            </a:r>
          </a:p>
          <a:p>
            <a:r>
              <a:rPr lang="en-US" dirty="0"/>
              <a:t>In TCP/IP model, the application layer is formed by combining the top three layers, i.e., the application layer, the presentation layer, and the session layer.</a:t>
            </a:r>
          </a:p>
          <a:p>
            <a:r>
              <a:rPr lang="en-US" dirty="0"/>
              <a:t>An application layer is an abstraction layer that specifies the shared communications protocols and interface methods used by hosts in a communications network. </a:t>
            </a:r>
          </a:p>
          <a:p>
            <a:r>
              <a:rPr lang="en-US" dirty="0"/>
              <a:t>It is the layer closest to the </a:t>
            </a:r>
            <a:r>
              <a:rPr lang="en-US" b="1" dirty="0"/>
              <a:t>end-user</a:t>
            </a:r>
            <a:r>
              <a:rPr lang="en-US" dirty="0"/>
              <a:t>, implying that the application layer and the </a:t>
            </a:r>
            <a:r>
              <a:rPr lang="en-US" b="1" dirty="0"/>
              <a:t>end-user</a:t>
            </a:r>
            <a:r>
              <a:rPr lang="en-US" dirty="0"/>
              <a:t> can interact directly with the software application.</a:t>
            </a:r>
          </a:p>
          <a:p>
            <a:endParaRPr lang="en-IN" dirty="0"/>
          </a:p>
        </p:txBody>
      </p:sp>
    </p:spTree>
    <p:extLst>
      <p:ext uri="{BB962C8B-B14F-4D97-AF65-F5344CB8AC3E}">
        <p14:creationId xmlns:p14="http://schemas.microsoft.com/office/powerpoint/2010/main" val="14919897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D895A9-C5B7-DA72-7E79-80B286DF83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24" t="8604" r="6792" b="23178"/>
          <a:stretch/>
        </p:blipFill>
        <p:spPr>
          <a:xfrm>
            <a:off x="935666" y="457200"/>
            <a:ext cx="10069032" cy="5592726"/>
          </a:xfrm>
          <a:prstGeom prst="rect">
            <a:avLst/>
          </a:prstGeom>
        </p:spPr>
      </p:pic>
    </p:spTree>
    <p:extLst>
      <p:ext uri="{BB962C8B-B14F-4D97-AF65-F5344CB8AC3E}">
        <p14:creationId xmlns:p14="http://schemas.microsoft.com/office/powerpoint/2010/main" val="28834466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8DA79-3A8C-6A52-3A08-C9AF49F85F04}"/>
              </a:ext>
            </a:extLst>
          </p:cNvPr>
          <p:cNvSpPr>
            <a:spLocks noGrp="1"/>
          </p:cNvSpPr>
          <p:nvPr>
            <p:ph type="title"/>
          </p:nvPr>
        </p:nvSpPr>
        <p:spPr/>
        <p:txBody>
          <a:bodyPr/>
          <a:lstStyle/>
          <a:p>
            <a:pPr algn="ctr"/>
            <a:r>
              <a:rPr lang="en-IN" b="1" dirty="0">
                <a:solidFill>
                  <a:srgbClr val="FF0000"/>
                </a:solidFill>
              </a:rPr>
              <a:t>Services provided by Application Layer</a:t>
            </a:r>
          </a:p>
        </p:txBody>
      </p:sp>
      <p:sp>
        <p:nvSpPr>
          <p:cNvPr id="3" name="Content Placeholder 2">
            <a:extLst>
              <a:ext uri="{FF2B5EF4-FFF2-40B4-BE49-F238E27FC236}">
                <a16:creationId xmlns:a16="http://schemas.microsoft.com/office/drawing/2014/main" id="{F9237C43-7286-0A51-B2A4-C496B5F247B0}"/>
              </a:ext>
            </a:extLst>
          </p:cNvPr>
          <p:cNvSpPr>
            <a:spLocks noGrp="1"/>
          </p:cNvSpPr>
          <p:nvPr>
            <p:ph idx="1"/>
          </p:nvPr>
        </p:nvSpPr>
        <p:spPr>
          <a:xfrm>
            <a:off x="838200" y="1690688"/>
            <a:ext cx="10515600" cy="4486275"/>
          </a:xfrm>
        </p:spPr>
        <p:txBody>
          <a:bodyPr>
            <a:normAutofit fontScale="92500"/>
          </a:bodyPr>
          <a:lstStyle/>
          <a:p>
            <a:pPr>
              <a:buFont typeface="+mj-lt"/>
              <a:buAutoNum type="arabicPeriod"/>
            </a:pPr>
            <a:r>
              <a:rPr lang="en-US" dirty="0"/>
              <a:t>The application layer </a:t>
            </a:r>
            <a:r>
              <a:rPr lang="en-US" b="1" dirty="0"/>
              <a:t>guarantees</a:t>
            </a:r>
            <a:r>
              <a:rPr lang="en-US" dirty="0"/>
              <a:t> that the receiver is recognized, accessible, and ready to receive data from the sender.</a:t>
            </a:r>
          </a:p>
          <a:p>
            <a:pPr>
              <a:buFont typeface="+mj-lt"/>
              <a:buAutoNum type="arabicPeriod"/>
            </a:pPr>
            <a:r>
              <a:rPr lang="en-US" dirty="0"/>
              <a:t>It enables authentication between devices for an extra layer of network security.</a:t>
            </a:r>
          </a:p>
          <a:p>
            <a:pPr>
              <a:buFont typeface="+mj-lt"/>
              <a:buAutoNum type="arabicPeriod"/>
            </a:pPr>
            <a:r>
              <a:rPr lang="en-US" dirty="0"/>
              <a:t>It determines the protocol and data syntax rules at the application level.</a:t>
            </a:r>
          </a:p>
          <a:p>
            <a:pPr>
              <a:buFont typeface="+mj-lt"/>
              <a:buAutoNum type="arabicPeriod"/>
            </a:pPr>
            <a:r>
              <a:rPr lang="en-US" dirty="0"/>
              <a:t>The protocols of the application layer also define the basic syntax of the message being forwarded or retrieved.</a:t>
            </a:r>
          </a:p>
          <a:p>
            <a:pPr>
              <a:buFont typeface="+mj-lt"/>
              <a:buAutoNum type="arabicPeriod"/>
            </a:pPr>
            <a:r>
              <a:rPr lang="en-US" dirty="0"/>
              <a:t>It also checks whether the sender's computer has the necessary communication interfaces, such as an Ethernet or Wi-Fi interface.</a:t>
            </a:r>
          </a:p>
          <a:p>
            <a:pPr>
              <a:buFont typeface="+mj-lt"/>
              <a:buAutoNum type="arabicPeriod"/>
            </a:pPr>
            <a:r>
              <a:rPr lang="en-US" dirty="0"/>
              <a:t>Finally, the data on the receiving end is presented to the user application.</a:t>
            </a:r>
          </a:p>
          <a:p>
            <a:endParaRPr lang="en-IN" dirty="0"/>
          </a:p>
        </p:txBody>
      </p:sp>
    </p:spTree>
    <p:extLst>
      <p:ext uri="{BB962C8B-B14F-4D97-AF65-F5344CB8AC3E}">
        <p14:creationId xmlns:p14="http://schemas.microsoft.com/office/powerpoint/2010/main" val="405952789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A8E2E-42AA-8CDD-E232-B858772F0EA7}"/>
              </a:ext>
            </a:extLst>
          </p:cNvPr>
          <p:cNvSpPr>
            <a:spLocks noGrp="1"/>
          </p:cNvSpPr>
          <p:nvPr>
            <p:ph type="title"/>
          </p:nvPr>
        </p:nvSpPr>
        <p:spPr/>
        <p:txBody>
          <a:bodyPr/>
          <a:lstStyle/>
          <a:p>
            <a:pPr algn="ctr"/>
            <a:r>
              <a:rPr lang="en-US" b="1" dirty="0">
                <a:solidFill>
                  <a:srgbClr val="FF0000"/>
                </a:solidFill>
              </a:rPr>
              <a:t>Functions of the Application Layer</a:t>
            </a:r>
            <a:endParaRPr lang="en-IN" b="1" dirty="0">
              <a:solidFill>
                <a:srgbClr val="FF0000"/>
              </a:solidFill>
            </a:endParaRPr>
          </a:p>
        </p:txBody>
      </p:sp>
      <p:sp>
        <p:nvSpPr>
          <p:cNvPr id="3" name="Content Placeholder 2">
            <a:extLst>
              <a:ext uri="{FF2B5EF4-FFF2-40B4-BE49-F238E27FC236}">
                <a16:creationId xmlns:a16="http://schemas.microsoft.com/office/drawing/2014/main" id="{35BD73EA-9ECC-1226-B379-47F3D1658B9D}"/>
              </a:ext>
            </a:extLst>
          </p:cNvPr>
          <p:cNvSpPr>
            <a:spLocks noGrp="1"/>
          </p:cNvSpPr>
          <p:nvPr>
            <p:ph idx="1"/>
          </p:nvPr>
        </p:nvSpPr>
        <p:spPr>
          <a:xfrm>
            <a:off x="838200" y="1382232"/>
            <a:ext cx="10515600" cy="4859079"/>
          </a:xfrm>
        </p:spPr>
        <p:txBody>
          <a:bodyPr>
            <a:normAutofit/>
          </a:bodyPr>
          <a:lstStyle/>
          <a:p>
            <a:r>
              <a:rPr lang="en-US" dirty="0"/>
              <a:t>The Application Layer provides protocols that allow the software to communicate and receive data and finally present it to users in a meaningful way.</a:t>
            </a:r>
          </a:p>
          <a:p>
            <a:r>
              <a:rPr lang="en-US" dirty="0"/>
              <a:t>This layer allows users to log on as a remote host.</a:t>
            </a:r>
          </a:p>
          <a:p>
            <a:r>
              <a:rPr lang="en-US" dirty="0"/>
              <a:t>The Application Layer provides various facilities for users to forward multiple emails and a storage facility.</a:t>
            </a:r>
          </a:p>
          <a:p>
            <a:r>
              <a:rPr lang="en-US" dirty="0"/>
              <a:t>This layer acts as a window via which users and application processes can access network resources.</a:t>
            </a:r>
          </a:p>
          <a:p>
            <a:r>
              <a:rPr lang="en-IN" dirty="0"/>
              <a:t>This layer provides services such as email, file transfer, results distribution, directory services, network resources, etc.</a:t>
            </a:r>
          </a:p>
        </p:txBody>
      </p:sp>
    </p:spTree>
    <p:extLst>
      <p:ext uri="{BB962C8B-B14F-4D97-AF65-F5344CB8AC3E}">
        <p14:creationId xmlns:p14="http://schemas.microsoft.com/office/powerpoint/2010/main" val="34809832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7FF07-E352-F8C1-8DF6-95814B698C99}"/>
              </a:ext>
            </a:extLst>
          </p:cNvPr>
          <p:cNvSpPr>
            <a:spLocks noGrp="1"/>
          </p:cNvSpPr>
          <p:nvPr>
            <p:ph type="title"/>
          </p:nvPr>
        </p:nvSpPr>
        <p:spPr/>
        <p:txBody>
          <a:bodyPr/>
          <a:lstStyle/>
          <a:p>
            <a:pPr algn="ctr"/>
            <a:r>
              <a:rPr lang="en-US" b="1" dirty="0">
                <a:solidFill>
                  <a:srgbClr val="FF0000"/>
                </a:solidFill>
              </a:rPr>
              <a:t>Functions of the Application Layer</a:t>
            </a:r>
            <a:endParaRPr lang="en-IN" dirty="0"/>
          </a:p>
        </p:txBody>
      </p:sp>
      <p:sp>
        <p:nvSpPr>
          <p:cNvPr id="3" name="Content Placeholder 2">
            <a:extLst>
              <a:ext uri="{FF2B5EF4-FFF2-40B4-BE49-F238E27FC236}">
                <a16:creationId xmlns:a16="http://schemas.microsoft.com/office/drawing/2014/main" id="{874C13AE-910A-F706-952C-1B580FFBDDEF}"/>
              </a:ext>
            </a:extLst>
          </p:cNvPr>
          <p:cNvSpPr>
            <a:spLocks noGrp="1"/>
          </p:cNvSpPr>
          <p:nvPr>
            <p:ph idx="1"/>
          </p:nvPr>
        </p:nvSpPr>
        <p:spPr/>
        <p:txBody>
          <a:bodyPr/>
          <a:lstStyle/>
          <a:p>
            <a:r>
              <a:rPr lang="en-US" dirty="0"/>
              <a:t>The application layer communicates with the operating system and guarantees that data is properly saved.</a:t>
            </a:r>
          </a:p>
          <a:p>
            <a:r>
              <a:rPr lang="en-US" dirty="0"/>
              <a:t>This layer allows users to interact with other software applications.</a:t>
            </a:r>
          </a:p>
          <a:p>
            <a:r>
              <a:rPr lang="en-US" dirty="0"/>
              <a:t>This application layer generally performs host initialization followed by remote login to hosts.</a:t>
            </a:r>
          </a:p>
          <a:p>
            <a:r>
              <a:rPr lang="en-US" dirty="0"/>
              <a:t>This layer visualizes data, allowing individuals to grasp it rather than memorize it or see it in binary format (1s or 0s).</a:t>
            </a:r>
            <a:endParaRPr lang="en-IN" dirty="0"/>
          </a:p>
        </p:txBody>
      </p:sp>
    </p:spTree>
    <p:extLst>
      <p:ext uri="{BB962C8B-B14F-4D97-AF65-F5344CB8AC3E}">
        <p14:creationId xmlns:p14="http://schemas.microsoft.com/office/powerpoint/2010/main" val="11329918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6BE3-97BA-2747-ADEA-B06508D8EB26}"/>
              </a:ext>
            </a:extLst>
          </p:cNvPr>
          <p:cNvSpPr>
            <a:spLocks noGrp="1"/>
          </p:cNvSpPr>
          <p:nvPr>
            <p:ph type="title"/>
          </p:nvPr>
        </p:nvSpPr>
        <p:spPr/>
        <p:txBody>
          <a:bodyPr/>
          <a:lstStyle/>
          <a:p>
            <a:pPr algn="ctr"/>
            <a:r>
              <a:rPr lang="en-IN" b="1" dirty="0">
                <a:solidFill>
                  <a:srgbClr val="FF0000"/>
                </a:solidFill>
              </a:rPr>
              <a:t>Application Architecture</a:t>
            </a:r>
          </a:p>
        </p:txBody>
      </p:sp>
      <p:sp>
        <p:nvSpPr>
          <p:cNvPr id="3" name="Content Placeholder 2">
            <a:extLst>
              <a:ext uri="{FF2B5EF4-FFF2-40B4-BE49-F238E27FC236}">
                <a16:creationId xmlns:a16="http://schemas.microsoft.com/office/drawing/2014/main" id="{95D30DAE-B0EA-36DF-2E80-7A032A550B6D}"/>
              </a:ext>
            </a:extLst>
          </p:cNvPr>
          <p:cNvSpPr>
            <a:spLocks noGrp="1"/>
          </p:cNvSpPr>
          <p:nvPr>
            <p:ph idx="1"/>
          </p:nvPr>
        </p:nvSpPr>
        <p:spPr>
          <a:xfrm>
            <a:off x="838200" y="1825625"/>
            <a:ext cx="10515600" cy="3788366"/>
          </a:xfrm>
        </p:spPr>
        <p:txBody>
          <a:bodyPr/>
          <a:lstStyle/>
          <a:p>
            <a:r>
              <a:rPr lang="en-IN" b="1" dirty="0"/>
              <a:t>Client-server architecture:</a:t>
            </a:r>
          </a:p>
          <a:p>
            <a:pPr lvl="1"/>
            <a:r>
              <a:rPr lang="en-US" dirty="0"/>
              <a:t>An application program running on the local machine sends a request to another application program is known as a client, and a program that serves a request is known as a server.</a:t>
            </a:r>
            <a:endParaRPr lang="en-IN" b="1" dirty="0"/>
          </a:p>
          <a:p>
            <a:r>
              <a:rPr lang="en-IN" b="1" dirty="0"/>
              <a:t>P2P (peer-to-peer) architecture:</a:t>
            </a:r>
            <a:r>
              <a:rPr lang="en-IN" dirty="0"/>
              <a:t> </a:t>
            </a:r>
          </a:p>
          <a:p>
            <a:pPr lvl="1"/>
            <a:r>
              <a:rPr lang="en-US" dirty="0"/>
              <a:t>The peers communicate with each other without passing the information through a dedicated server, this architecture is known as peer-to-peer architecture. The applications based on P2P architecture includes file sharing and internet telephony.</a:t>
            </a:r>
            <a:endParaRPr lang="en-IN" dirty="0"/>
          </a:p>
        </p:txBody>
      </p:sp>
    </p:spTree>
    <p:extLst>
      <p:ext uri="{BB962C8B-B14F-4D97-AF65-F5344CB8AC3E}">
        <p14:creationId xmlns:p14="http://schemas.microsoft.com/office/powerpoint/2010/main" val="4936519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1B9D6-E346-4A9D-533E-8799293EF05E}"/>
              </a:ext>
            </a:extLst>
          </p:cNvPr>
          <p:cNvSpPr>
            <a:spLocks noGrp="1"/>
          </p:cNvSpPr>
          <p:nvPr>
            <p:ph type="title"/>
          </p:nvPr>
        </p:nvSpPr>
        <p:spPr/>
        <p:txBody>
          <a:bodyPr/>
          <a:lstStyle/>
          <a:p>
            <a:pPr algn="ctr"/>
            <a:r>
              <a:rPr lang="en-IN" b="1" dirty="0">
                <a:solidFill>
                  <a:srgbClr val="FF0000"/>
                </a:solidFill>
              </a:rPr>
              <a:t>Application layer protocols</a:t>
            </a:r>
          </a:p>
        </p:txBody>
      </p:sp>
      <p:sp>
        <p:nvSpPr>
          <p:cNvPr id="3" name="Content Placeholder 2">
            <a:extLst>
              <a:ext uri="{FF2B5EF4-FFF2-40B4-BE49-F238E27FC236}">
                <a16:creationId xmlns:a16="http://schemas.microsoft.com/office/drawing/2014/main" id="{7514FD04-1116-F64E-6AA1-696AA87EB0EB}"/>
              </a:ext>
            </a:extLst>
          </p:cNvPr>
          <p:cNvSpPr>
            <a:spLocks noGrp="1"/>
          </p:cNvSpPr>
          <p:nvPr>
            <p:ph idx="1"/>
          </p:nvPr>
        </p:nvSpPr>
        <p:spPr/>
        <p:txBody>
          <a:bodyPr/>
          <a:lstStyle/>
          <a:p>
            <a:r>
              <a:rPr lang="en-IN" dirty="0"/>
              <a:t>WWW</a:t>
            </a:r>
          </a:p>
          <a:p>
            <a:r>
              <a:rPr lang="en-IN" dirty="0"/>
              <a:t>DNS</a:t>
            </a:r>
          </a:p>
          <a:p>
            <a:r>
              <a:rPr lang="en-IN" dirty="0"/>
              <a:t>HTTP/HTTPS</a:t>
            </a:r>
          </a:p>
          <a:p>
            <a:r>
              <a:rPr lang="en-IN" dirty="0"/>
              <a:t>SMTP</a:t>
            </a:r>
          </a:p>
          <a:p>
            <a:r>
              <a:rPr lang="en-IN" dirty="0"/>
              <a:t>SNMP</a:t>
            </a:r>
          </a:p>
          <a:p>
            <a:r>
              <a:rPr lang="en-IN" dirty="0"/>
              <a:t>FTP</a:t>
            </a:r>
          </a:p>
          <a:p>
            <a:r>
              <a:rPr lang="en-IN" dirty="0"/>
              <a:t>TFTP</a:t>
            </a:r>
          </a:p>
          <a:p>
            <a:r>
              <a:rPr lang="en-IN" dirty="0"/>
              <a:t>TELNET</a:t>
            </a:r>
          </a:p>
          <a:p>
            <a:endParaRPr lang="en-IN" dirty="0"/>
          </a:p>
          <a:p>
            <a:endParaRPr lang="en-IN" dirty="0"/>
          </a:p>
        </p:txBody>
      </p:sp>
    </p:spTree>
    <p:extLst>
      <p:ext uri="{BB962C8B-B14F-4D97-AF65-F5344CB8AC3E}">
        <p14:creationId xmlns:p14="http://schemas.microsoft.com/office/powerpoint/2010/main" val="480342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EC10E-C22B-1839-94A0-790F320BD92C}"/>
              </a:ext>
            </a:extLst>
          </p:cNvPr>
          <p:cNvSpPr>
            <a:spLocks noGrp="1"/>
          </p:cNvSpPr>
          <p:nvPr>
            <p:ph type="title"/>
          </p:nvPr>
        </p:nvSpPr>
        <p:spPr/>
        <p:txBody>
          <a:bodyPr/>
          <a:lstStyle/>
          <a:p>
            <a:pPr algn="ctr"/>
            <a:r>
              <a:rPr lang="en-US" b="1" dirty="0">
                <a:solidFill>
                  <a:srgbClr val="FF0000"/>
                </a:solidFill>
              </a:rPr>
              <a:t>Decision Tables</a:t>
            </a:r>
            <a:br>
              <a:rPr lang="en-US" b="1" dirty="0">
                <a:solidFill>
                  <a:srgbClr val="FF0000"/>
                </a:solidFill>
              </a:rPr>
            </a:br>
            <a:r>
              <a:rPr lang="en-US" b="1" dirty="0">
                <a:solidFill>
                  <a:srgbClr val="FF0000"/>
                </a:solidFill>
              </a:rPr>
              <a:t>Library Policy/Rule</a:t>
            </a:r>
            <a:endParaRPr lang="en-IN" dirty="0"/>
          </a:p>
        </p:txBody>
      </p:sp>
      <p:sp>
        <p:nvSpPr>
          <p:cNvPr id="3" name="Content Placeholder 2">
            <a:extLst>
              <a:ext uri="{FF2B5EF4-FFF2-40B4-BE49-F238E27FC236}">
                <a16:creationId xmlns:a16="http://schemas.microsoft.com/office/drawing/2014/main" id="{F297984A-2A64-74A1-F2BB-A7DAC4FC902A}"/>
              </a:ext>
            </a:extLst>
          </p:cNvPr>
          <p:cNvSpPr>
            <a:spLocks noGrp="1"/>
          </p:cNvSpPr>
          <p:nvPr>
            <p:ph idx="1"/>
          </p:nvPr>
        </p:nvSpPr>
        <p:spPr/>
        <p:txBody>
          <a:bodyPr/>
          <a:lstStyle/>
          <a:p>
            <a:r>
              <a:rPr lang="en-IN" dirty="0"/>
              <a:t>Divide the statements in conditions and actions</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563860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7AA6-3EF4-D9E2-4CFE-5E1F7F5C12BD}"/>
              </a:ext>
            </a:extLst>
          </p:cNvPr>
          <p:cNvSpPr>
            <a:spLocks noGrp="1"/>
          </p:cNvSpPr>
          <p:nvPr>
            <p:ph type="title"/>
          </p:nvPr>
        </p:nvSpPr>
        <p:spPr/>
        <p:txBody>
          <a:bodyPr/>
          <a:lstStyle/>
          <a:p>
            <a:r>
              <a:rPr lang="en-IN" dirty="0"/>
              <a:t>Decision Tree</a:t>
            </a:r>
          </a:p>
        </p:txBody>
      </p:sp>
      <p:pic>
        <p:nvPicPr>
          <p:cNvPr id="5" name="Content Placeholder 4">
            <a:extLst>
              <a:ext uri="{FF2B5EF4-FFF2-40B4-BE49-F238E27FC236}">
                <a16:creationId xmlns:a16="http://schemas.microsoft.com/office/drawing/2014/main" id="{C05EEEF9-9A37-55AB-5BB1-4CDAEF9B0BD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7338" b="22429"/>
          <a:stretch/>
        </p:blipFill>
        <p:spPr>
          <a:xfrm>
            <a:off x="2762250" y="1562986"/>
            <a:ext cx="6667500" cy="4306186"/>
          </a:xfrm>
        </p:spPr>
      </p:pic>
    </p:spTree>
    <p:extLst>
      <p:ext uri="{BB962C8B-B14F-4D97-AF65-F5344CB8AC3E}">
        <p14:creationId xmlns:p14="http://schemas.microsoft.com/office/powerpoint/2010/main" val="2257908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94EA-3B7B-D162-B750-E700CEBC9E2E}"/>
              </a:ext>
            </a:extLst>
          </p:cNvPr>
          <p:cNvSpPr>
            <a:spLocks noGrp="1"/>
          </p:cNvSpPr>
          <p:nvPr>
            <p:ph type="title"/>
          </p:nvPr>
        </p:nvSpPr>
        <p:spPr/>
        <p:txBody>
          <a:bodyPr/>
          <a:lstStyle/>
          <a:p>
            <a:r>
              <a:rPr lang="en-IN" dirty="0"/>
              <a:t>Course Outcomes</a:t>
            </a:r>
          </a:p>
        </p:txBody>
      </p:sp>
      <p:graphicFrame>
        <p:nvGraphicFramePr>
          <p:cNvPr id="4" name="Content Placeholder 3">
            <a:extLst>
              <a:ext uri="{FF2B5EF4-FFF2-40B4-BE49-F238E27FC236}">
                <a16:creationId xmlns:a16="http://schemas.microsoft.com/office/drawing/2014/main" id="{D8A73E80-8F45-D9DD-5ED5-A9AE6807B35A}"/>
              </a:ext>
            </a:extLst>
          </p:cNvPr>
          <p:cNvGraphicFramePr>
            <a:graphicFrameLocks noGrp="1"/>
          </p:cNvGraphicFramePr>
          <p:nvPr>
            <p:ph idx="1"/>
            <p:extLst>
              <p:ext uri="{D42A27DB-BD31-4B8C-83A1-F6EECF244321}">
                <p14:modId xmlns:p14="http://schemas.microsoft.com/office/powerpoint/2010/main" val="2922491561"/>
              </p:ext>
            </p:extLst>
          </p:nvPr>
        </p:nvGraphicFramePr>
        <p:xfrm>
          <a:off x="1552354" y="1424762"/>
          <a:ext cx="8793126" cy="4828633"/>
        </p:xfrm>
        <a:graphic>
          <a:graphicData uri="http://schemas.openxmlformats.org/drawingml/2006/table">
            <a:tbl>
              <a:tblPr firstRow="1" firstCol="1" lastRow="1" lastCol="1" bandRow="1" bandCol="1">
                <a:tableStyleId>{5C22544A-7EE6-4342-B048-85BDC9FD1C3A}</a:tableStyleId>
              </a:tblPr>
              <a:tblGrid>
                <a:gridCol w="1720065">
                  <a:extLst>
                    <a:ext uri="{9D8B030D-6E8A-4147-A177-3AD203B41FA5}">
                      <a16:colId xmlns:a16="http://schemas.microsoft.com/office/drawing/2014/main" val="2276107892"/>
                    </a:ext>
                  </a:extLst>
                </a:gridCol>
                <a:gridCol w="7073061">
                  <a:extLst>
                    <a:ext uri="{9D8B030D-6E8A-4147-A177-3AD203B41FA5}">
                      <a16:colId xmlns:a16="http://schemas.microsoft.com/office/drawing/2014/main" val="1314590040"/>
                    </a:ext>
                  </a:extLst>
                </a:gridCol>
              </a:tblGrid>
              <a:tr h="1005544">
                <a:tc>
                  <a:txBody>
                    <a:bodyPr/>
                    <a:lstStyle/>
                    <a:p>
                      <a:pPr marL="64135">
                        <a:spcBef>
                          <a:spcPts val="40"/>
                        </a:spcBef>
                        <a:spcAft>
                          <a:spcPts val="0"/>
                        </a:spcAft>
                      </a:pPr>
                      <a:r>
                        <a:rPr lang="en-US" sz="2000" dirty="0">
                          <a:effectLst/>
                        </a:rPr>
                        <a:t> </a:t>
                      </a:r>
                      <a:endParaRPr lang="en-IN" sz="2000" dirty="0">
                        <a:effectLst/>
                      </a:endParaRPr>
                    </a:p>
                    <a:p>
                      <a:pPr marL="336550" marR="333375" algn="ctr">
                        <a:spcBef>
                          <a:spcPts val="35"/>
                        </a:spcBef>
                        <a:spcAft>
                          <a:spcPts val="0"/>
                        </a:spcAft>
                      </a:pPr>
                      <a:r>
                        <a:rPr lang="en-US" sz="2000" dirty="0">
                          <a:effectLst/>
                        </a:rPr>
                        <a:t>CLO01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4135">
                        <a:lnSpc>
                          <a:spcPct val="105000"/>
                        </a:lnSpc>
                        <a:spcBef>
                          <a:spcPts val="105"/>
                        </a:spcBef>
                      </a:pPr>
                      <a:r>
                        <a:rPr lang="en-US" sz="2400" dirty="0"/>
                        <a:t>Distinguish concepts related to processes, threads, process scheduling, race conditions and critical sections.</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257653587"/>
                  </a:ext>
                </a:extLst>
              </a:tr>
              <a:tr h="1524959">
                <a:tc>
                  <a:txBody>
                    <a:bodyPr/>
                    <a:lstStyle/>
                    <a:p>
                      <a:pPr marL="336550" marR="333375" algn="ctr">
                        <a:spcBef>
                          <a:spcPts val="105"/>
                        </a:spcBef>
                        <a:spcAft>
                          <a:spcPts val="0"/>
                        </a:spcAft>
                      </a:pPr>
                      <a:r>
                        <a:rPr lang="en-US" sz="2000">
                          <a:effectLst/>
                        </a:rPr>
                        <a:t>CLO02</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4135">
                        <a:lnSpc>
                          <a:spcPct val="105000"/>
                        </a:lnSpc>
                        <a:spcBef>
                          <a:spcPts val="105"/>
                        </a:spcBef>
                      </a:pPr>
                      <a:r>
                        <a:rPr lang="en-US" sz="2400" dirty="0"/>
                        <a:t>Examine and categorize various memory management techniques like caching, paging, segmentation, virtual memory, and thrashing; Design and implement file management system.</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12055761"/>
                  </a:ext>
                </a:extLst>
              </a:tr>
              <a:tr h="822141">
                <a:tc>
                  <a:txBody>
                    <a:bodyPr/>
                    <a:lstStyle/>
                    <a:p>
                      <a:pPr marL="336550" marR="333375" algn="ctr">
                        <a:spcBef>
                          <a:spcPts val="115"/>
                        </a:spcBef>
                        <a:spcAft>
                          <a:spcPts val="0"/>
                        </a:spcAft>
                      </a:pPr>
                      <a:r>
                        <a:rPr lang="en-US" sz="2000">
                          <a:effectLst/>
                        </a:rPr>
                        <a:t>CLO03</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4135">
                        <a:lnSpc>
                          <a:spcPct val="105000"/>
                        </a:lnSpc>
                        <a:spcBef>
                          <a:spcPts val="115"/>
                        </a:spcBef>
                      </a:pPr>
                      <a:r>
                        <a:rPr lang="en-US" sz="2400" dirty="0"/>
                        <a:t>Construct the SQL queries for given specifications.</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1404047"/>
                  </a:ext>
                </a:extLst>
              </a:tr>
              <a:tr h="1353963">
                <a:tc>
                  <a:txBody>
                    <a:bodyPr/>
                    <a:lstStyle/>
                    <a:p>
                      <a:pPr marL="336550" marR="333375" algn="ctr">
                        <a:spcBef>
                          <a:spcPts val="115"/>
                        </a:spcBef>
                        <a:spcAft>
                          <a:spcPts val="0"/>
                        </a:spcAft>
                      </a:pPr>
                      <a:r>
                        <a:rPr lang="en-US" sz="2000" dirty="0">
                          <a:effectLst/>
                        </a:rPr>
                        <a:t>CLO04</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4135">
                        <a:lnSpc>
                          <a:spcPct val="103000"/>
                        </a:lnSpc>
                        <a:spcBef>
                          <a:spcPts val="115"/>
                        </a:spcBef>
                      </a:pPr>
                      <a:r>
                        <a:rPr lang="en-US" sz="2400" dirty="0"/>
                        <a:t>Explain the functions of the different layer of the OSI Protocol.</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97007284"/>
                  </a:ext>
                </a:extLst>
              </a:tr>
            </a:tbl>
          </a:graphicData>
        </a:graphic>
      </p:graphicFrame>
    </p:spTree>
    <p:extLst>
      <p:ext uri="{BB962C8B-B14F-4D97-AF65-F5344CB8AC3E}">
        <p14:creationId xmlns:p14="http://schemas.microsoft.com/office/powerpoint/2010/main" val="1050218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894A7-0E71-E71B-A207-B7BAF3DCB100}"/>
              </a:ext>
            </a:extLst>
          </p:cNvPr>
          <p:cNvSpPr>
            <a:spLocks noGrp="1"/>
          </p:cNvSpPr>
          <p:nvPr>
            <p:ph type="title"/>
          </p:nvPr>
        </p:nvSpPr>
        <p:spPr/>
        <p:txBody>
          <a:bodyPr/>
          <a:lstStyle/>
          <a:p>
            <a:pPr algn="ctr"/>
            <a:r>
              <a:rPr lang="en-IN" b="1" dirty="0">
                <a:solidFill>
                  <a:srgbClr val="FF0000"/>
                </a:solidFill>
              </a:rPr>
              <a:t>Data flow Diagram</a:t>
            </a:r>
          </a:p>
        </p:txBody>
      </p:sp>
      <p:sp>
        <p:nvSpPr>
          <p:cNvPr id="3" name="Content Placeholder 2">
            <a:extLst>
              <a:ext uri="{FF2B5EF4-FFF2-40B4-BE49-F238E27FC236}">
                <a16:creationId xmlns:a16="http://schemas.microsoft.com/office/drawing/2014/main" id="{42F259FC-41D3-2E1F-8BC2-189115B00682}"/>
              </a:ext>
            </a:extLst>
          </p:cNvPr>
          <p:cNvSpPr>
            <a:spLocks noGrp="1"/>
          </p:cNvSpPr>
          <p:nvPr>
            <p:ph idx="1"/>
          </p:nvPr>
        </p:nvSpPr>
        <p:spPr/>
        <p:txBody>
          <a:bodyPr/>
          <a:lstStyle/>
          <a:p>
            <a:r>
              <a:rPr lang="en-US" dirty="0"/>
              <a:t>A data flow diagram (DFD) maps out the flow of information for any process or system. It uses defined symbols like rectangles, circles and arrows, plus short text labels, to show data inputs, outputs, storage points and the routes between each destination.</a:t>
            </a:r>
          </a:p>
          <a:p>
            <a:r>
              <a:rPr lang="en-US" dirty="0"/>
              <a:t>DFD can often visually “say” things that would be hard to explain in words, and they work for both technical and nontechnical audiences, from developer to CEO. </a:t>
            </a:r>
          </a:p>
          <a:p>
            <a:pPr marL="0" indent="0">
              <a:buNone/>
            </a:pPr>
            <a:endParaRPr lang="en-IN" dirty="0"/>
          </a:p>
        </p:txBody>
      </p:sp>
    </p:spTree>
    <p:extLst>
      <p:ext uri="{BB962C8B-B14F-4D97-AF65-F5344CB8AC3E}">
        <p14:creationId xmlns:p14="http://schemas.microsoft.com/office/powerpoint/2010/main" val="3554457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DACD-22FC-4491-00B5-15C8586F0E24}"/>
              </a:ext>
            </a:extLst>
          </p:cNvPr>
          <p:cNvSpPr>
            <a:spLocks noGrp="1"/>
          </p:cNvSpPr>
          <p:nvPr>
            <p:ph type="title"/>
          </p:nvPr>
        </p:nvSpPr>
        <p:spPr/>
        <p:txBody>
          <a:bodyPr/>
          <a:lstStyle/>
          <a:p>
            <a:pPr algn="ctr"/>
            <a:r>
              <a:rPr lang="en-US" b="1" dirty="0">
                <a:solidFill>
                  <a:srgbClr val="FF0000"/>
                </a:solidFill>
              </a:rPr>
              <a:t>Symbols and Notations Used in DFDs</a:t>
            </a:r>
            <a:endParaRPr lang="en-IN" b="1" dirty="0">
              <a:solidFill>
                <a:srgbClr val="FF0000"/>
              </a:solidFill>
            </a:endParaRPr>
          </a:p>
        </p:txBody>
      </p:sp>
      <p:pic>
        <p:nvPicPr>
          <p:cNvPr id="17" name="Content Placeholder 16">
            <a:extLst>
              <a:ext uri="{FF2B5EF4-FFF2-40B4-BE49-F238E27FC236}">
                <a16:creationId xmlns:a16="http://schemas.microsoft.com/office/drawing/2014/main" id="{6A9ED671-AE24-CD8E-3BAB-7E704DAB8A3E}"/>
              </a:ext>
            </a:extLst>
          </p:cNvPr>
          <p:cNvPicPr>
            <a:picLocks noGrp="1" noChangeAspect="1"/>
          </p:cNvPicPr>
          <p:nvPr>
            <p:ph idx="1"/>
          </p:nvPr>
        </p:nvPicPr>
        <p:blipFill>
          <a:blip r:embed="rId2"/>
          <a:stretch>
            <a:fillRect/>
          </a:stretch>
        </p:blipFill>
        <p:spPr>
          <a:xfrm>
            <a:off x="3432319" y="1549179"/>
            <a:ext cx="4892974" cy="4519732"/>
          </a:xfrm>
        </p:spPr>
      </p:pic>
    </p:spTree>
    <p:extLst>
      <p:ext uri="{BB962C8B-B14F-4D97-AF65-F5344CB8AC3E}">
        <p14:creationId xmlns:p14="http://schemas.microsoft.com/office/powerpoint/2010/main" val="1676695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4F9BE-AE85-6420-E75C-4ADA7002D4FC}"/>
              </a:ext>
            </a:extLst>
          </p:cNvPr>
          <p:cNvSpPr>
            <a:spLocks noGrp="1"/>
          </p:cNvSpPr>
          <p:nvPr>
            <p:ph type="title"/>
          </p:nvPr>
        </p:nvSpPr>
        <p:spPr/>
        <p:txBody>
          <a:bodyPr/>
          <a:lstStyle/>
          <a:p>
            <a:pPr algn="ctr"/>
            <a:r>
              <a:rPr lang="en-IN" b="1" dirty="0">
                <a:solidFill>
                  <a:srgbClr val="FF0000"/>
                </a:solidFill>
              </a:rPr>
              <a:t>DFD rules and tips</a:t>
            </a:r>
          </a:p>
        </p:txBody>
      </p:sp>
      <p:sp>
        <p:nvSpPr>
          <p:cNvPr id="3" name="Content Placeholder 2">
            <a:extLst>
              <a:ext uri="{FF2B5EF4-FFF2-40B4-BE49-F238E27FC236}">
                <a16:creationId xmlns:a16="http://schemas.microsoft.com/office/drawing/2014/main" id="{8ED20F06-A02D-C70B-FFC5-BE64499B9922}"/>
              </a:ext>
            </a:extLst>
          </p:cNvPr>
          <p:cNvSpPr>
            <a:spLocks noGrp="1"/>
          </p:cNvSpPr>
          <p:nvPr>
            <p:ph idx="1"/>
          </p:nvPr>
        </p:nvSpPr>
        <p:spPr>
          <a:xfrm>
            <a:off x="838200" y="1414130"/>
            <a:ext cx="10515600" cy="4859079"/>
          </a:xfrm>
        </p:spPr>
        <p:txBody>
          <a:bodyPr>
            <a:normAutofit/>
          </a:bodyPr>
          <a:lstStyle/>
          <a:p>
            <a:pPr>
              <a:buFont typeface="Arial" panose="020B0604020202020204" pitchFamily="34" charset="0"/>
              <a:buChar char="•"/>
            </a:pPr>
            <a:r>
              <a:rPr lang="en-US" dirty="0"/>
              <a:t>Each process should have at least one input and an output.</a:t>
            </a:r>
          </a:p>
          <a:p>
            <a:pPr>
              <a:buFont typeface="Arial" panose="020B0604020202020204" pitchFamily="34" charset="0"/>
              <a:buChar char="•"/>
            </a:pPr>
            <a:r>
              <a:rPr lang="en-US" dirty="0"/>
              <a:t>Each data store should have at least one data flow in and one data flow out.</a:t>
            </a:r>
          </a:p>
          <a:p>
            <a:pPr>
              <a:buFont typeface="Arial" panose="020B0604020202020204" pitchFamily="34" charset="0"/>
              <a:buChar char="•"/>
            </a:pPr>
            <a:r>
              <a:rPr lang="en-US" dirty="0"/>
              <a:t>Data stored in a system must go through a process.</a:t>
            </a:r>
          </a:p>
          <a:p>
            <a:pPr>
              <a:buFont typeface="Arial" panose="020B0604020202020204" pitchFamily="34" charset="0"/>
              <a:buChar char="•"/>
            </a:pPr>
            <a:r>
              <a:rPr lang="en-US" dirty="0"/>
              <a:t>All processes in a DFD go to another process or a data store.</a:t>
            </a:r>
          </a:p>
          <a:p>
            <a:pPr>
              <a:buFont typeface="Arial" panose="020B0604020202020204" pitchFamily="34" charset="0"/>
              <a:buChar char="•"/>
            </a:pPr>
            <a:r>
              <a:rPr lang="en-US" dirty="0"/>
              <a:t>A data flow diagram can dive into progressively more detail by using levels and layers, zeroing in on a particular piece. </a:t>
            </a:r>
          </a:p>
          <a:p>
            <a:pPr>
              <a:buFont typeface="Arial" panose="020B0604020202020204" pitchFamily="34" charset="0"/>
              <a:buChar char="•"/>
            </a:pPr>
            <a:r>
              <a:rPr lang="en-US" dirty="0"/>
              <a:t> DFD levels are numbered 0, 1 or 2, and occasionally go to even Level 3 or beyond. The necessary level of detail depends on the scope of what you are trying to accomplish.</a:t>
            </a:r>
          </a:p>
          <a:p>
            <a:pPr marL="0" indent="0">
              <a:buNone/>
            </a:pPr>
            <a:endParaRPr lang="en-IN" dirty="0"/>
          </a:p>
        </p:txBody>
      </p:sp>
    </p:spTree>
    <p:extLst>
      <p:ext uri="{BB962C8B-B14F-4D97-AF65-F5344CB8AC3E}">
        <p14:creationId xmlns:p14="http://schemas.microsoft.com/office/powerpoint/2010/main" val="1516791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5845-92FE-8832-5619-FC92C7FBCBF7}"/>
              </a:ext>
            </a:extLst>
          </p:cNvPr>
          <p:cNvSpPr>
            <a:spLocks noGrp="1"/>
          </p:cNvSpPr>
          <p:nvPr>
            <p:ph type="title"/>
          </p:nvPr>
        </p:nvSpPr>
        <p:spPr/>
        <p:txBody>
          <a:bodyPr/>
          <a:lstStyle/>
          <a:p>
            <a:pPr algn="ctr"/>
            <a:r>
              <a:rPr lang="en-IN" b="1" dirty="0">
                <a:solidFill>
                  <a:srgbClr val="FF0000"/>
                </a:solidFill>
              </a:rPr>
              <a:t>Flow Chart</a:t>
            </a:r>
          </a:p>
        </p:txBody>
      </p:sp>
      <p:sp>
        <p:nvSpPr>
          <p:cNvPr id="3" name="Content Placeholder 2">
            <a:extLst>
              <a:ext uri="{FF2B5EF4-FFF2-40B4-BE49-F238E27FC236}">
                <a16:creationId xmlns:a16="http://schemas.microsoft.com/office/drawing/2014/main" id="{AE6FFFCB-6651-9DC4-1F00-E8ED78F130AE}"/>
              </a:ext>
            </a:extLst>
          </p:cNvPr>
          <p:cNvSpPr>
            <a:spLocks noGrp="1"/>
          </p:cNvSpPr>
          <p:nvPr>
            <p:ph idx="1"/>
          </p:nvPr>
        </p:nvSpPr>
        <p:spPr/>
        <p:txBody>
          <a:bodyPr/>
          <a:lstStyle/>
          <a:p>
            <a:r>
              <a:rPr lang="en-US" dirty="0"/>
              <a:t>A flowchart is a type of diagram that represents a workflow or process. A flowchart can also be defined as a diagrammatic representation of an algorithm, a step-by-step approach to solving a task. The flowchart shows the steps as boxes of various kinds, and their order by connecting the boxes with arrows.</a:t>
            </a:r>
            <a:endParaRPr lang="en-IN" dirty="0"/>
          </a:p>
        </p:txBody>
      </p:sp>
    </p:spTree>
    <p:extLst>
      <p:ext uri="{BB962C8B-B14F-4D97-AF65-F5344CB8AC3E}">
        <p14:creationId xmlns:p14="http://schemas.microsoft.com/office/powerpoint/2010/main" val="866729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B310CEF-1D4F-7FD3-82BB-1954DBFBC23B}"/>
              </a:ext>
            </a:extLst>
          </p:cNvPr>
          <p:cNvPicPr>
            <a:picLocks noGrp="1" noChangeAspect="1"/>
          </p:cNvPicPr>
          <p:nvPr>
            <p:ph idx="1"/>
          </p:nvPr>
        </p:nvPicPr>
        <p:blipFill>
          <a:blip r:embed="rId2"/>
          <a:stretch>
            <a:fillRect/>
          </a:stretch>
        </p:blipFill>
        <p:spPr>
          <a:xfrm>
            <a:off x="923544" y="758952"/>
            <a:ext cx="10332720" cy="5715000"/>
          </a:xfrm>
        </p:spPr>
      </p:pic>
    </p:spTree>
    <p:extLst>
      <p:ext uri="{BB962C8B-B14F-4D97-AF65-F5344CB8AC3E}">
        <p14:creationId xmlns:p14="http://schemas.microsoft.com/office/powerpoint/2010/main" val="1832047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AA-2718-073C-6C60-DD7731417C2B}"/>
              </a:ext>
            </a:extLst>
          </p:cNvPr>
          <p:cNvSpPr>
            <a:spLocks noGrp="1"/>
          </p:cNvSpPr>
          <p:nvPr>
            <p:ph type="title"/>
          </p:nvPr>
        </p:nvSpPr>
        <p:spPr/>
        <p:txBody>
          <a:bodyPr/>
          <a:lstStyle/>
          <a:p>
            <a:pPr algn="ctr"/>
            <a:r>
              <a:rPr lang="en-IN" b="1" dirty="0">
                <a:solidFill>
                  <a:srgbClr val="FF0000"/>
                </a:solidFill>
              </a:rPr>
              <a:t>Data Dictionary</a:t>
            </a:r>
          </a:p>
        </p:txBody>
      </p:sp>
      <p:sp>
        <p:nvSpPr>
          <p:cNvPr id="3" name="Content Placeholder 2">
            <a:extLst>
              <a:ext uri="{FF2B5EF4-FFF2-40B4-BE49-F238E27FC236}">
                <a16:creationId xmlns:a16="http://schemas.microsoft.com/office/drawing/2014/main" id="{92BD3D05-0516-E3A5-939D-7220C005AADF}"/>
              </a:ext>
            </a:extLst>
          </p:cNvPr>
          <p:cNvSpPr>
            <a:spLocks noGrp="1"/>
          </p:cNvSpPr>
          <p:nvPr>
            <p:ph idx="1"/>
          </p:nvPr>
        </p:nvSpPr>
        <p:spPr/>
        <p:txBody>
          <a:bodyPr>
            <a:normAutofit/>
          </a:bodyPr>
          <a:lstStyle/>
          <a:p>
            <a:r>
              <a:rPr lang="en-US" dirty="0"/>
              <a:t>A data dictionary is a structured repository of metadata that provides a comprehensive description of the data used. </a:t>
            </a:r>
          </a:p>
          <a:p>
            <a:r>
              <a:rPr lang="en-US" dirty="0"/>
              <a:t>Its main purpose is to provide a common language and understanding of:</a:t>
            </a:r>
          </a:p>
          <a:p>
            <a:pPr lvl="1"/>
            <a:r>
              <a:rPr lang="en-US" dirty="0"/>
              <a:t>The data</a:t>
            </a:r>
          </a:p>
          <a:p>
            <a:pPr lvl="1"/>
            <a:r>
              <a:rPr lang="en-US" dirty="0"/>
              <a:t>Its meaning</a:t>
            </a:r>
          </a:p>
          <a:p>
            <a:pPr lvl="1"/>
            <a:r>
              <a:rPr lang="en-US" dirty="0"/>
              <a:t>How it relates to other data elements</a:t>
            </a:r>
          </a:p>
          <a:p>
            <a:r>
              <a:rPr lang="en-US" dirty="0"/>
              <a:t>D</a:t>
            </a:r>
            <a:r>
              <a:rPr lang="en-US" dirty="0">
                <a:effectLst/>
              </a:rPr>
              <a:t>ata dictionary provides additional context and information about each data point so that analysts can understand the data better.</a:t>
            </a:r>
          </a:p>
          <a:p>
            <a:endParaRPr lang="en-IN" dirty="0"/>
          </a:p>
        </p:txBody>
      </p:sp>
    </p:spTree>
    <p:extLst>
      <p:ext uri="{BB962C8B-B14F-4D97-AF65-F5344CB8AC3E}">
        <p14:creationId xmlns:p14="http://schemas.microsoft.com/office/powerpoint/2010/main" val="2896739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F3D0-A326-ACBB-3F51-761A2469D26D}"/>
              </a:ext>
            </a:extLst>
          </p:cNvPr>
          <p:cNvSpPr>
            <a:spLocks noGrp="1"/>
          </p:cNvSpPr>
          <p:nvPr>
            <p:ph type="title"/>
          </p:nvPr>
        </p:nvSpPr>
        <p:spPr/>
        <p:txBody>
          <a:bodyPr/>
          <a:lstStyle/>
          <a:p>
            <a:pPr algn="ctr"/>
            <a:r>
              <a:rPr lang="en-IN" b="1" dirty="0">
                <a:solidFill>
                  <a:srgbClr val="FF0000"/>
                </a:solidFill>
              </a:rPr>
              <a:t>Types of data dictionaries</a:t>
            </a:r>
            <a:endParaRPr lang="en-IN" dirty="0">
              <a:solidFill>
                <a:srgbClr val="FF0000"/>
              </a:solidFill>
            </a:endParaRPr>
          </a:p>
        </p:txBody>
      </p:sp>
      <p:sp>
        <p:nvSpPr>
          <p:cNvPr id="3" name="Content Placeholder 2">
            <a:extLst>
              <a:ext uri="{FF2B5EF4-FFF2-40B4-BE49-F238E27FC236}">
                <a16:creationId xmlns:a16="http://schemas.microsoft.com/office/drawing/2014/main" id="{0D39F14C-A3E6-97EE-2FDE-1A4F2C606CD0}"/>
              </a:ext>
            </a:extLst>
          </p:cNvPr>
          <p:cNvSpPr>
            <a:spLocks noGrp="1"/>
          </p:cNvSpPr>
          <p:nvPr>
            <p:ph idx="1"/>
          </p:nvPr>
        </p:nvSpPr>
        <p:spPr/>
        <p:txBody>
          <a:bodyPr>
            <a:normAutofit fontScale="92500"/>
          </a:bodyPr>
          <a:lstStyle/>
          <a:p>
            <a:r>
              <a:rPr lang="en-US" b="1" dirty="0"/>
              <a:t>Active data dictionary :</a:t>
            </a:r>
          </a:p>
          <a:p>
            <a:pPr lvl="1"/>
            <a:r>
              <a:rPr lang="en-US" dirty="0"/>
              <a:t>An active data dictionary is a document that's updated whenever changes are made to the data in a database.</a:t>
            </a:r>
          </a:p>
          <a:p>
            <a:pPr lvl="1"/>
            <a:r>
              <a:rPr lang="en-US" dirty="0"/>
              <a:t> Usually managed by the IT department, this type of data dictionary is and provides up-to-date definitions for each piece of data in a database or system. </a:t>
            </a:r>
          </a:p>
          <a:p>
            <a:pPr lvl="1"/>
            <a:r>
              <a:rPr lang="en-US" dirty="0"/>
              <a:t>This form of data dictionary actively prevents any discrepancies or changes in data integrity.</a:t>
            </a:r>
          </a:p>
          <a:p>
            <a:r>
              <a:rPr lang="en-US" b="1" dirty="0"/>
              <a:t>Passive data dictionary :</a:t>
            </a:r>
          </a:p>
          <a:p>
            <a:pPr lvl="1"/>
            <a:r>
              <a:rPr lang="en-US" dirty="0"/>
              <a:t>A passive data dictionary is usually a static document that's manually updated and not tied to any system or database. This type of data dictionary is typically used for reference purposes, such as in analytics projects where analysts need to understand the meaning of different data points and their relationships with each other.</a:t>
            </a:r>
          </a:p>
          <a:p>
            <a:endParaRPr lang="en-IN" dirty="0"/>
          </a:p>
        </p:txBody>
      </p:sp>
    </p:spTree>
    <p:extLst>
      <p:ext uri="{BB962C8B-B14F-4D97-AF65-F5344CB8AC3E}">
        <p14:creationId xmlns:p14="http://schemas.microsoft.com/office/powerpoint/2010/main" val="1900940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37686-90F9-7AF6-F956-E62239D1F807}"/>
              </a:ext>
            </a:extLst>
          </p:cNvPr>
          <p:cNvSpPr>
            <a:spLocks noGrp="1"/>
          </p:cNvSpPr>
          <p:nvPr>
            <p:ph type="title"/>
          </p:nvPr>
        </p:nvSpPr>
        <p:spPr/>
        <p:txBody>
          <a:bodyPr/>
          <a:lstStyle/>
          <a:p>
            <a:pPr algn="ctr"/>
            <a:r>
              <a:rPr lang="en-US" b="1" dirty="0">
                <a:solidFill>
                  <a:srgbClr val="FF0000"/>
                </a:solidFill>
              </a:rPr>
              <a:t>Components of a data dictionary</a:t>
            </a:r>
            <a:endParaRPr lang="en-IN" dirty="0">
              <a:solidFill>
                <a:srgbClr val="FF0000"/>
              </a:solidFill>
            </a:endParaRPr>
          </a:p>
        </p:txBody>
      </p:sp>
      <p:sp>
        <p:nvSpPr>
          <p:cNvPr id="3" name="Content Placeholder 2">
            <a:extLst>
              <a:ext uri="{FF2B5EF4-FFF2-40B4-BE49-F238E27FC236}">
                <a16:creationId xmlns:a16="http://schemas.microsoft.com/office/drawing/2014/main" id="{EF6F266B-6207-B38B-2FFF-7A16672BF454}"/>
              </a:ext>
            </a:extLst>
          </p:cNvPr>
          <p:cNvSpPr>
            <a:spLocks noGrp="1"/>
          </p:cNvSpPr>
          <p:nvPr>
            <p:ph idx="1"/>
          </p:nvPr>
        </p:nvSpPr>
        <p:spPr/>
        <p:txBody>
          <a:bodyPr>
            <a:normAutofit fontScale="70000" lnSpcReduction="20000"/>
          </a:bodyPr>
          <a:lstStyle/>
          <a:p>
            <a:pPr>
              <a:buFont typeface="Arial" panose="020B0604020202020204" pitchFamily="34" charset="0"/>
              <a:buChar char="•"/>
            </a:pPr>
            <a:r>
              <a:rPr lang="en-US" b="1" dirty="0"/>
              <a:t>Data Element Name</a:t>
            </a:r>
            <a:r>
              <a:rPr lang="en-US" dirty="0"/>
              <a:t>: This is the name of the data element.</a:t>
            </a:r>
          </a:p>
          <a:p>
            <a:pPr>
              <a:buFont typeface="Arial" panose="020B0604020202020204" pitchFamily="34" charset="0"/>
              <a:buChar char="•"/>
            </a:pPr>
            <a:r>
              <a:rPr lang="en-US" b="1" dirty="0"/>
              <a:t>Data Type</a:t>
            </a:r>
            <a:r>
              <a:rPr lang="en-US" dirty="0"/>
              <a:t>: This describes the type of data that can be stored in a field, such as text or numeric.</a:t>
            </a:r>
          </a:p>
          <a:p>
            <a:pPr>
              <a:buFont typeface="Arial" panose="020B0604020202020204" pitchFamily="34" charset="0"/>
              <a:buChar char="•"/>
            </a:pPr>
            <a:r>
              <a:rPr lang="en-US" b="1" dirty="0"/>
              <a:t>Domain Value</a:t>
            </a:r>
            <a:r>
              <a:rPr lang="en-US" dirty="0"/>
              <a:t>: A domain value defines what values can be used for a particular data element.</a:t>
            </a:r>
          </a:p>
          <a:p>
            <a:pPr>
              <a:buFont typeface="Arial" panose="020B0604020202020204" pitchFamily="34" charset="0"/>
              <a:buChar char="•"/>
            </a:pPr>
            <a:r>
              <a:rPr lang="en-US" b="1" dirty="0"/>
              <a:t>Definition/Description</a:t>
            </a:r>
            <a:r>
              <a:rPr lang="en-US" dirty="0"/>
              <a:t>: This explains the data element, its purpose and its context.</a:t>
            </a:r>
          </a:p>
          <a:p>
            <a:pPr>
              <a:buFont typeface="Arial" panose="020B0604020202020204" pitchFamily="34" charset="0"/>
              <a:buChar char="•"/>
            </a:pPr>
            <a:r>
              <a:rPr lang="en-US" b="1" dirty="0"/>
              <a:t>Source</a:t>
            </a:r>
            <a:r>
              <a:rPr lang="en-US" dirty="0"/>
              <a:t>: This describes where the data element is sourced from.</a:t>
            </a:r>
          </a:p>
          <a:p>
            <a:pPr>
              <a:buFont typeface="Arial" panose="020B0604020202020204" pitchFamily="34" charset="0"/>
              <a:buChar char="•"/>
            </a:pPr>
            <a:r>
              <a:rPr lang="en-US" b="1" dirty="0"/>
              <a:t>Date Created</a:t>
            </a:r>
            <a:r>
              <a:rPr lang="en-US" dirty="0"/>
              <a:t>: This records the date when the data element was created.</a:t>
            </a:r>
          </a:p>
          <a:p>
            <a:pPr>
              <a:buFont typeface="Arial" panose="020B0604020202020204" pitchFamily="34" charset="0"/>
              <a:buChar char="•"/>
            </a:pPr>
            <a:r>
              <a:rPr lang="en-US" b="1" dirty="0"/>
              <a:t>Last Updated</a:t>
            </a:r>
            <a:r>
              <a:rPr lang="en-US" dirty="0"/>
              <a:t>: This records the date when the last updates were made.</a:t>
            </a:r>
          </a:p>
          <a:p>
            <a:pPr>
              <a:buFont typeface="Arial" panose="020B0604020202020204" pitchFamily="34" charset="0"/>
              <a:buChar char="•"/>
            </a:pPr>
            <a:r>
              <a:rPr lang="en-US" b="1" dirty="0"/>
              <a:t>Approved By</a:t>
            </a:r>
            <a:r>
              <a:rPr lang="en-US" dirty="0"/>
              <a:t>: This is a record that shows who approved the data element.</a:t>
            </a:r>
          </a:p>
          <a:p>
            <a:pPr>
              <a:buFont typeface="Arial" panose="020B0604020202020204" pitchFamily="34" charset="0"/>
              <a:buChar char="•"/>
            </a:pPr>
            <a:r>
              <a:rPr lang="en-US" b="1" dirty="0"/>
              <a:t>Owner</a:t>
            </a:r>
            <a:r>
              <a:rPr lang="en-US" dirty="0"/>
              <a:t>: This is a record that shows who is responsible for maintaining and updating the data element.</a:t>
            </a:r>
          </a:p>
          <a:p>
            <a:pPr>
              <a:buFont typeface="Arial" panose="020B0604020202020204" pitchFamily="34" charset="0"/>
              <a:buChar char="•"/>
            </a:pPr>
            <a:r>
              <a:rPr lang="en-US" b="1" dirty="0"/>
              <a:t>Relationships</a:t>
            </a:r>
            <a:r>
              <a:rPr lang="en-US" dirty="0"/>
              <a:t>: This describes how the data element relates to other elements within the system or database.</a:t>
            </a:r>
          </a:p>
          <a:p>
            <a:pPr>
              <a:buFont typeface="Arial" panose="020B0604020202020204" pitchFamily="34" charset="0"/>
              <a:buChar char="•"/>
            </a:pPr>
            <a:r>
              <a:rPr lang="en-US" b="1" dirty="0"/>
              <a:t>Validation rules</a:t>
            </a:r>
            <a:r>
              <a:rPr lang="en-US" dirty="0"/>
              <a:t>: This describes any business rules that need to be applied to the data element.</a:t>
            </a:r>
          </a:p>
          <a:p>
            <a:pPr marL="0" indent="0">
              <a:buNone/>
            </a:pPr>
            <a:endParaRPr lang="en-IN" dirty="0"/>
          </a:p>
        </p:txBody>
      </p:sp>
    </p:spTree>
    <p:extLst>
      <p:ext uri="{BB962C8B-B14F-4D97-AF65-F5344CB8AC3E}">
        <p14:creationId xmlns:p14="http://schemas.microsoft.com/office/powerpoint/2010/main" val="2582362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05016-A87D-CB2F-6D98-440727F72323}"/>
              </a:ext>
            </a:extLst>
          </p:cNvPr>
          <p:cNvSpPr>
            <a:spLocks noGrp="1"/>
          </p:cNvSpPr>
          <p:nvPr>
            <p:ph type="title"/>
          </p:nvPr>
        </p:nvSpPr>
        <p:spPr/>
        <p:txBody>
          <a:bodyPr/>
          <a:lstStyle/>
          <a:p>
            <a:pPr algn="ctr"/>
            <a:r>
              <a:rPr lang="en-US" b="1" dirty="0">
                <a:solidFill>
                  <a:srgbClr val="FF0000"/>
                </a:solidFill>
              </a:rPr>
              <a:t>Benefits of having &amp; using a data dictionary</a:t>
            </a:r>
            <a:endParaRPr lang="en-IN" dirty="0">
              <a:solidFill>
                <a:srgbClr val="FF0000"/>
              </a:solidFill>
            </a:endParaRPr>
          </a:p>
        </p:txBody>
      </p:sp>
      <p:sp>
        <p:nvSpPr>
          <p:cNvPr id="3" name="Content Placeholder 2">
            <a:extLst>
              <a:ext uri="{FF2B5EF4-FFF2-40B4-BE49-F238E27FC236}">
                <a16:creationId xmlns:a16="http://schemas.microsoft.com/office/drawing/2014/main" id="{20B216ED-9E61-29FB-5369-16491F576F63}"/>
              </a:ext>
            </a:extLst>
          </p:cNvPr>
          <p:cNvSpPr>
            <a:spLocks noGrp="1"/>
          </p:cNvSpPr>
          <p:nvPr>
            <p:ph idx="1"/>
          </p:nvPr>
        </p:nvSpPr>
        <p:spPr/>
        <p:txBody>
          <a:bodyPr/>
          <a:lstStyle/>
          <a:p>
            <a:pPr marL="0" indent="0">
              <a:buNone/>
            </a:pPr>
            <a:r>
              <a:rPr lang="en-IN" b="1" dirty="0"/>
              <a:t>Better communication</a:t>
            </a:r>
          </a:p>
          <a:p>
            <a:pPr marL="0" indent="0">
              <a:buNone/>
            </a:pPr>
            <a:r>
              <a:rPr lang="en-IN" b="1" dirty="0"/>
              <a:t>Improved data quality</a:t>
            </a:r>
          </a:p>
          <a:p>
            <a:pPr marL="0" indent="0">
              <a:buNone/>
            </a:pPr>
            <a:r>
              <a:rPr lang="en-IN" b="1" dirty="0"/>
              <a:t>Easier maintenance</a:t>
            </a:r>
          </a:p>
          <a:p>
            <a:pPr marL="0" indent="0">
              <a:buNone/>
            </a:pPr>
            <a:r>
              <a:rPr lang="en-IN" b="1" dirty="0"/>
              <a:t>Easily searchable</a:t>
            </a:r>
          </a:p>
          <a:p>
            <a:pPr marL="0" indent="0">
              <a:buNone/>
            </a:pPr>
            <a:endParaRPr lang="en-IN" dirty="0"/>
          </a:p>
        </p:txBody>
      </p:sp>
    </p:spTree>
    <p:extLst>
      <p:ext uri="{BB962C8B-B14F-4D97-AF65-F5344CB8AC3E}">
        <p14:creationId xmlns:p14="http://schemas.microsoft.com/office/powerpoint/2010/main" val="1279801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EBA8-3E1F-79E9-AADF-470B94AEA428}"/>
              </a:ext>
            </a:extLst>
          </p:cNvPr>
          <p:cNvSpPr>
            <a:spLocks noGrp="1"/>
          </p:cNvSpPr>
          <p:nvPr>
            <p:ph type="title"/>
          </p:nvPr>
        </p:nvSpPr>
        <p:spPr>
          <a:xfrm>
            <a:off x="838200" y="365125"/>
            <a:ext cx="10515600" cy="659003"/>
          </a:xfrm>
        </p:spPr>
        <p:txBody>
          <a:bodyPr>
            <a:normAutofit fontScale="90000"/>
          </a:bodyPr>
          <a:lstStyle/>
          <a:p>
            <a:pPr algn="ctr"/>
            <a:r>
              <a:rPr lang="en-US" b="1" dirty="0">
                <a:solidFill>
                  <a:srgbClr val="FF0000"/>
                </a:solidFill>
              </a:rPr>
              <a:t>How to create a data dictionary</a:t>
            </a:r>
            <a:endParaRPr lang="en-IN" dirty="0">
              <a:solidFill>
                <a:srgbClr val="FF0000"/>
              </a:solidFill>
            </a:endParaRPr>
          </a:p>
        </p:txBody>
      </p:sp>
      <p:sp>
        <p:nvSpPr>
          <p:cNvPr id="3" name="Content Placeholder 2">
            <a:extLst>
              <a:ext uri="{FF2B5EF4-FFF2-40B4-BE49-F238E27FC236}">
                <a16:creationId xmlns:a16="http://schemas.microsoft.com/office/drawing/2014/main" id="{058B6572-F3BE-108A-EB6F-84B23D39E6A0}"/>
              </a:ext>
            </a:extLst>
          </p:cNvPr>
          <p:cNvSpPr>
            <a:spLocks noGrp="1"/>
          </p:cNvSpPr>
          <p:nvPr>
            <p:ph idx="1"/>
          </p:nvPr>
        </p:nvSpPr>
        <p:spPr>
          <a:xfrm>
            <a:off x="838200" y="1024128"/>
            <a:ext cx="10515600" cy="5385816"/>
          </a:xfrm>
        </p:spPr>
        <p:txBody>
          <a:bodyPr>
            <a:normAutofit fontScale="85000" lnSpcReduction="20000"/>
          </a:bodyPr>
          <a:lstStyle/>
          <a:p>
            <a:pPr marL="0" indent="0">
              <a:buNone/>
            </a:pPr>
            <a:r>
              <a:rPr lang="en-US" b="1" dirty="0"/>
              <a:t>Step 1. Identify your data elements :</a:t>
            </a:r>
            <a:r>
              <a:rPr lang="en-US" dirty="0"/>
              <a:t>Start by listing out the different data elements in your database. Collect information about each element, such as:</a:t>
            </a:r>
          </a:p>
          <a:p>
            <a:pPr lvl="1"/>
            <a:r>
              <a:rPr lang="en-US" dirty="0"/>
              <a:t>Name</a:t>
            </a:r>
          </a:p>
          <a:p>
            <a:pPr lvl="1"/>
            <a:r>
              <a:rPr lang="en-US" dirty="0"/>
              <a:t>Type</a:t>
            </a:r>
          </a:p>
          <a:p>
            <a:pPr lvl="1"/>
            <a:r>
              <a:rPr lang="en-US" dirty="0"/>
              <a:t>Source</a:t>
            </a:r>
          </a:p>
          <a:p>
            <a:pPr lvl="1"/>
            <a:r>
              <a:rPr lang="en-US" dirty="0"/>
              <a:t>Other related information</a:t>
            </a:r>
          </a:p>
          <a:p>
            <a:pPr marL="0" indent="0">
              <a:buNone/>
            </a:pPr>
            <a:r>
              <a:rPr lang="en-US" b="1" dirty="0"/>
              <a:t>Step 2. Document the structure : </a:t>
            </a:r>
            <a:r>
              <a:rPr lang="en-US" dirty="0"/>
              <a:t>document the structure of your database to understand how different data elements are connected. List all relationships between data elements to provide a clear picture of the entire database.</a:t>
            </a:r>
          </a:p>
          <a:p>
            <a:pPr marL="0" indent="0">
              <a:buNone/>
            </a:pPr>
            <a:r>
              <a:rPr lang="en-US" b="1" dirty="0"/>
              <a:t>Step 3. Define each data element :</a:t>
            </a:r>
            <a:r>
              <a:rPr lang="en-US" dirty="0"/>
              <a:t>For each data element, define its purpose, domain value and any other definitions you need. Doing so will ensure that all stakeholders have a shared understanding of it.</a:t>
            </a:r>
          </a:p>
          <a:p>
            <a:r>
              <a:rPr lang="en-US" b="1" dirty="0"/>
              <a:t>Step 4. Set up validation rules :</a:t>
            </a:r>
            <a:r>
              <a:rPr lang="en-US" dirty="0"/>
              <a:t>Validation rules help ensure accurate input into the database, so make sure to document them in your data dictionary.</a:t>
            </a:r>
          </a:p>
          <a:p>
            <a:r>
              <a:rPr lang="en-US" b="1" dirty="0"/>
              <a:t>Step 5. Monitor and update :</a:t>
            </a:r>
            <a:r>
              <a:rPr lang="en-US" dirty="0"/>
              <a:t>Your data dictionary should be kept up-to-date with changes made to the database. Therefore, having someone responsible for monitoring and updating it is crucial.</a:t>
            </a:r>
          </a:p>
          <a:p>
            <a:pPr marL="0" indent="0">
              <a:buNone/>
            </a:pPr>
            <a:endParaRPr lang="en-US" dirty="0"/>
          </a:p>
          <a:p>
            <a:pPr marL="0" indent="0">
              <a:buNone/>
            </a:pPr>
            <a:endParaRPr lang="en-US" b="1" dirty="0"/>
          </a:p>
          <a:p>
            <a:pPr marL="457200" lvl="1" indent="0">
              <a:buNone/>
            </a:pPr>
            <a:endParaRPr lang="en-US" dirty="0"/>
          </a:p>
          <a:p>
            <a:pPr marL="0" indent="0">
              <a:buNone/>
            </a:pPr>
            <a:endParaRPr lang="en-IN" dirty="0"/>
          </a:p>
        </p:txBody>
      </p:sp>
    </p:spTree>
    <p:extLst>
      <p:ext uri="{BB962C8B-B14F-4D97-AF65-F5344CB8AC3E}">
        <p14:creationId xmlns:p14="http://schemas.microsoft.com/office/powerpoint/2010/main" val="626788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273ADBC-4FD7-93EA-707D-FB10042D4DCE}"/>
              </a:ext>
            </a:extLst>
          </p:cNvPr>
          <p:cNvSpPr>
            <a:spLocks noGrp="1"/>
          </p:cNvSpPr>
          <p:nvPr>
            <p:ph type="title"/>
          </p:nvPr>
        </p:nvSpPr>
        <p:spPr>
          <a:xfrm>
            <a:off x="838200" y="365125"/>
            <a:ext cx="10515600" cy="5599740"/>
          </a:xfrm>
        </p:spPr>
        <p:txBody>
          <a:bodyPr>
            <a:normAutofit/>
          </a:bodyPr>
          <a:lstStyle/>
          <a:p>
            <a:pPr algn="ctr"/>
            <a:r>
              <a:rPr lang="en-IN" sz="6600" b="1" dirty="0">
                <a:solidFill>
                  <a:srgbClr val="FF0000"/>
                </a:solidFill>
              </a:rPr>
              <a:t>CLO-01 Lecture -19-30</a:t>
            </a:r>
          </a:p>
        </p:txBody>
      </p:sp>
    </p:spTree>
    <p:extLst>
      <p:ext uri="{BB962C8B-B14F-4D97-AF65-F5344CB8AC3E}">
        <p14:creationId xmlns:p14="http://schemas.microsoft.com/office/powerpoint/2010/main" val="3166845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7E496-723E-8C3E-2E96-C343CB55453D}"/>
              </a:ext>
            </a:extLst>
          </p:cNvPr>
          <p:cNvSpPr>
            <a:spLocks noGrp="1"/>
          </p:cNvSpPr>
          <p:nvPr>
            <p:ph type="title"/>
          </p:nvPr>
        </p:nvSpPr>
        <p:spPr/>
        <p:txBody>
          <a:bodyPr/>
          <a:lstStyle/>
          <a:p>
            <a:pPr algn="ctr"/>
            <a:r>
              <a:rPr lang="en-US" b="1" dirty="0">
                <a:solidFill>
                  <a:srgbClr val="FF0000"/>
                </a:solidFill>
              </a:rPr>
              <a:t>Users who can update a data dictionary</a:t>
            </a:r>
            <a:endParaRPr lang="en-IN" b="1" dirty="0">
              <a:solidFill>
                <a:srgbClr val="FF0000"/>
              </a:solidFill>
            </a:endParaRPr>
          </a:p>
        </p:txBody>
      </p:sp>
      <p:sp>
        <p:nvSpPr>
          <p:cNvPr id="3" name="Content Placeholder 2">
            <a:extLst>
              <a:ext uri="{FF2B5EF4-FFF2-40B4-BE49-F238E27FC236}">
                <a16:creationId xmlns:a16="http://schemas.microsoft.com/office/drawing/2014/main" id="{16037E32-63CD-7CF2-FF6C-518C4D6BF66B}"/>
              </a:ext>
            </a:extLst>
          </p:cNvPr>
          <p:cNvSpPr>
            <a:spLocks noGrp="1"/>
          </p:cNvSpPr>
          <p:nvPr>
            <p:ph idx="1"/>
          </p:nvPr>
        </p:nvSpPr>
        <p:spPr/>
        <p:txBody>
          <a:bodyPr/>
          <a:lstStyle/>
          <a:p>
            <a:pPr>
              <a:buFont typeface="Arial" panose="020B0604020202020204" pitchFamily="34" charset="0"/>
              <a:buChar char="•"/>
            </a:pPr>
            <a:r>
              <a:rPr lang="en-IN" dirty="0"/>
              <a:t>Database administrator</a:t>
            </a:r>
          </a:p>
          <a:p>
            <a:pPr>
              <a:buFont typeface="Arial" panose="020B0604020202020204" pitchFamily="34" charset="0"/>
              <a:buChar char="•"/>
            </a:pPr>
            <a:r>
              <a:rPr lang="en-IN" dirty="0"/>
              <a:t>Data engineer</a:t>
            </a:r>
          </a:p>
          <a:p>
            <a:pPr>
              <a:buFont typeface="Arial" panose="020B0604020202020204" pitchFamily="34" charset="0"/>
              <a:buChar char="•"/>
            </a:pPr>
            <a:r>
              <a:rPr lang="en-IN" dirty="0"/>
              <a:t>Data analyst</a:t>
            </a:r>
          </a:p>
          <a:p>
            <a:pPr>
              <a:buFont typeface="Arial" panose="020B0604020202020204" pitchFamily="34" charset="0"/>
              <a:buChar char="•"/>
            </a:pPr>
            <a:r>
              <a:rPr lang="en-IN" dirty="0"/>
              <a:t>Business intelligence analyst</a:t>
            </a:r>
          </a:p>
          <a:p>
            <a:pPr marL="0" indent="0">
              <a:buNone/>
            </a:pPr>
            <a:endParaRPr lang="en-IN" dirty="0"/>
          </a:p>
        </p:txBody>
      </p:sp>
    </p:spTree>
    <p:extLst>
      <p:ext uri="{BB962C8B-B14F-4D97-AF65-F5344CB8AC3E}">
        <p14:creationId xmlns:p14="http://schemas.microsoft.com/office/powerpoint/2010/main" val="1949641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B23ED-A91C-9DDE-10E7-5A2350A49FAA}"/>
              </a:ext>
            </a:extLst>
          </p:cNvPr>
          <p:cNvSpPr>
            <a:spLocks noGrp="1"/>
          </p:cNvSpPr>
          <p:nvPr>
            <p:ph type="title"/>
          </p:nvPr>
        </p:nvSpPr>
        <p:spPr>
          <a:xfrm>
            <a:off x="838200" y="365125"/>
            <a:ext cx="10515600" cy="1633796"/>
          </a:xfrm>
        </p:spPr>
        <p:txBody>
          <a:bodyPr>
            <a:normAutofit fontScale="90000"/>
          </a:bodyPr>
          <a:lstStyle/>
          <a:p>
            <a:pPr algn="ctr"/>
            <a:br>
              <a:rPr lang="en-IN" sz="3600" b="1" dirty="0">
                <a:solidFill>
                  <a:srgbClr val="FF0000"/>
                </a:solidFill>
              </a:rPr>
            </a:br>
            <a:r>
              <a:rPr lang="en-IN" sz="3600" b="1" dirty="0">
                <a:solidFill>
                  <a:srgbClr val="FF0000"/>
                </a:solidFill>
              </a:rPr>
              <a:t>Database</a:t>
            </a:r>
            <a:br>
              <a:rPr lang="en-IN" b="1" dirty="0"/>
            </a:br>
            <a:endParaRPr lang="en-IN" dirty="0">
              <a:solidFill>
                <a:srgbClr val="FF0000"/>
              </a:solidFill>
            </a:endParaRPr>
          </a:p>
        </p:txBody>
      </p:sp>
      <p:sp>
        <p:nvSpPr>
          <p:cNvPr id="3" name="Content Placeholder 2">
            <a:extLst>
              <a:ext uri="{FF2B5EF4-FFF2-40B4-BE49-F238E27FC236}">
                <a16:creationId xmlns:a16="http://schemas.microsoft.com/office/drawing/2014/main" id="{72D0CBC0-1D07-48FF-F970-578C920FB985}"/>
              </a:ext>
            </a:extLst>
          </p:cNvPr>
          <p:cNvSpPr>
            <a:spLocks noGrp="1"/>
          </p:cNvSpPr>
          <p:nvPr>
            <p:ph idx="1"/>
          </p:nvPr>
        </p:nvSpPr>
        <p:spPr>
          <a:xfrm>
            <a:off x="838200" y="2424223"/>
            <a:ext cx="10515600" cy="3752740"/>
          </a:xfrm>
        </p:spPr>
        <p:txBody>
          <a:bodyPr>
            <a:normAutofit/>
          </a:bodyPr>
          <a:lstStyle/>
          <a:p>
            <a:pPr marL="0" indent="0">
              <a:buNone/>
            </a:pPr>
            <a:r>
              <a:rPr lang="en-US" sz="3200" dirty="0"/>
              <a:t>The database is a collection of inter-related data which is used to retrieve, insert and delete the data efficiently. It is also used to organize the data in the form of a table, schema, views, and reports, etc. </a:t>
            </a:r>
            <a:endParaRPr lang="en-IN" sz="3200" dirty="0"/>
          </a:p>
        </p:txBody>
      </p:sp>
    </p:spTree>
    <p:extLst>
      <p:ext uri="{BB962C8B-B14F-4D97-AF65-F5344CB8AC3E}">
        <p14:creationId xmlns:p14="http://schemas.microsoft.com/office/powerpoint/2010/main" val="3504143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8636A-EF18-B3A0-FFCA-C4D4690A14D2}"/>
              </a:ext>
            </a:extLst>
          </p:cNvPr>
          <p:cNvSpPr>
            <a:spLocks noGrp="1"/>
          </p:cNvSpPr>
          <p:nvPr>
            <p:ph type="title"/>
          </p:nvPr>
        </p:nvSpPr>
        <p:spPr/>
        <p:txBody>
          <a:bodyPr/>
          <a:lstStyle/>
          <a:p>
            <a:pPr algn="ctr"/>
            <a:r>
              <a:rPr lang="en-IN" b="1" dirty="0">
                <a:solidFill>
                  <a:srgbClr val="FF0000"/>
                </a:solidFill>
              </a:rPr>
              <a:t>Low Level Design</a:t>
            </a:r>
          </a:p>
        </p:txBody>
      </p:sp>
      <p:pic>
        <p:nvPicPr>
          <p:cNvPr id="5" name="Content Placeholder 4">
            <a:extLst>
              <a:ext uri="{FF2B5EF4-FFF2-40B4-BE49-F238E27FC236}">
                <a16:creationId xmlns:a16="http://schemas.microsoft.com/office/drawing/2014/main" id="{2ECAD8FD-7EB5-F176-48DD-7356BCEF9C66}"/>
              </a:ext>
            </a:extLst>
          </p:cNvPr>
          <p:cNvPicPr>
            <a:picLocks noGrp="1" noChangeAspect="1"/>
          </p:cNvPicPr>
          <p:nvPr>
            <p:ph idx="1"/>
          </p:nvPr>
        </p:nvPicPr>
        <p:blipFill>
          <a:blip r:embed="rId2"/>
          <a:stretch>
            <a:fillRect/>
          </a:stretch>
        </p:blipFill>
        <p:spPr>
          <a:xfrm>
            <a:off x="2778594" y="1816288"/>
            <a:ext cx="6451932" cy="3784795"/>
          </a:xfrm>
        </p:spPr>
      </p:pic>
    </p:spTree>
    <p:extLst>
      <p:ext uri="{BB962C8B-B14F-4D97-AF65-F5344CB8AC3E}">
        <p14:creationId xmlns:p14="http://schemas.microsoft.com/office/powerpoint/2010/main" val="736317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2BE3-35CB-6ABB-58FE-02EBB09684C4}"/>
              </a:ext>
            </a:extLst>
          </p:cNvPr>
          <p:cNvSpPr>
            <a:spLocks noGrp="1"/>
          </p:cNvSpPr>
          <p:nvPr>
            <p:ph type="title"/>
          </p:nvPr>
        </p:nvSpPr>
        <p:spPr/>
        <p:txBody>
          <a:bodyPr/>
          <a:lstStyle/>
          <a:p>
            <a:pPr algn="ctr"/>
            <a:r>
              <a:rPr lang="en-IN" b="1" dirty="0">
                <a:solidFill>
                  <a:srgbClr val="FF0000"/>
                </a:solidFill>
              </a:rPr>
              <a:t>Low Level Design</a:t>
            </a:r>
            <a:endParaRPr lang="en-IN" dirty="0"/>
          </a:p>
        </p:txBody>
      </p:sp>
      <p:sp>
        <p:nvSpPr>
          <p:cNvPr id="3" name="Content Placeholder 2">
            <a:extLst>
              <a:ext uri="{FF2B5EF4-FFF2-40B4-BE49-F238E27FC236}">
                <a16:creationId xmlns:a16="http://schemas.microsoft.com/office/drawing/2014/main" id="{B5D78DF0-531F-AAD4-5E1B-3E314F346DC0}"/>
              </a:ext>
            </a:extLst>
          </p:cNvPr>
          <p:cNvSpPr>
            <a:spLocks noGrp="1"/>
          </p:cNvSpPr>
          <p:nvPr>
            <p:ph idx="1"/>
          </p:nvPr>
        </p:nvSpPr>
        <p:spPr>
          <a:xfrm>
            <a:off x="838200" y="1353312"/>
            <a:ext cx="10515600" cy="4823651"/>
          </a:xfrm>
        </p:spPr>
        <p:txBody>
          <a:bodyPr>
            <a:normAutofit fontScale="92500" lnSpcReduction="20000"/>
          </a:bodyPr>
          <a:lstStyle/>
          <a:p>
            <a:r>
              <a:rPr lang="en-US" dirty="0">
                <a:solidFill>
                  <a:srgbClr val="000000"/>
                </a:solidFill>
                <a:effectLst/>
              </a:rPr>
              <a:t>Low-level design is an important phase of the software development process, because in this phase, the design is translated into concrete implementation details.</a:t>
            </a:r>
          </a:p>
          <a:p>
            <a:r>
              <a:rPr lang="en-US" dirty="0">
                <a:solidFill>
                  <a:srgbClr val="000000"/>
                </a:solidFill>
                <a:effectLst/>
              </a:rPr>
              <a:t> This phase of the design process focuses on defining the data structures, algorithms, and interactions between the components that will be used to implement the system.</a:t>
            </a:r>
          </a:p>
          <a:p>
            <a:r>
              <a:rPr lang="en-US" dirty="0">
                <a:solidFill>
                  <a:srgbClr val="000000"/>
                </a:solidFill>
                <a:effectLst/>
              </a:rPr>
              <a:t> It is also concerned with defining the interfaces between the various components and the protocols used for communication between them.</a:t>
            </a:r>
          </a:p>
          <a:p>
            <a:r>
              <a:rPr lang="en-US" dirty="0">
                <a:solidFill>
                  <a:srgbClr val="000000"/>
                </a:solidFill>
                <a:effectLst/>
              </a:rPr>
              <a:t>In Low-level design we  use various techniques such as object-oriented design, design patterns, and UML (Unified Modeling Language) diagrams to define the detailed design of the system. </a:t>
            </a:r>
          </a:p>
          <a:p>
            <a:r>
              <a:rPr lang="en-US" dirty="0">
                <a:solidFill>
                  <a:srgbClr val="000000"/>
                </a:solidFill>
                <a:effectLst/>
              </a:rPr>
              <a:t>Developers then use this design to implement the system, ensuring that the system is built according to the specifications defined in the low-level design.</a:t>
            </a:r>
            <a:endParaRPr lang="en-IN" dirty="0"/>
          </a:p>
        </p:txBody>
      </p:sp>
    </p:spTree>
    <p:extLst>
      <p:ext uri="{BB962C8B-B14F-4D97-AF65-F5344CB8AC3E}">
        <p14:creationId xmlns:p14="http://schemas.microsoft.com/office/powerpoint/2010/main" val="655707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71B0E-CB68-F7D6-4E69-6AFD85BB348C}"/>
              </a:ext>
            </a:extLst>
          </p:cNvPr>
          <p:cNvSpPr>
            <a:spLocks noGrp="1"/>
          </p:cNvSpPr>
          <p:nvPr>
            <p:ph type="title"/>
          </p:nvPr>
        </p:nvSpPr>
        <p:spPr>
          <a:xfrm>
            <a:off x="838200" y="365125"/>
            <a:ext cx="10515600" cy="558419"/>
          </a:xfrm>
        </p:spPr>
        <p:txBody>
          <a:bodyPr>
            <a:normAutofit fontScale="90000"/>
          </a:bodyPr>
          <a:lstStyle/>
          <a:p>
            <a:pPr algn="ctr"/>
            <a:r>
              <a:rPr lang="en-US" b="1" dirty="0">
                <a:solidFill>
                  <a:srgbClr val="FF0000"/>
                </a:solidFill>
                <a:effectLst/>
              </a:rPr>
              <a:t>Steps involved in the low-level design</a:t>
            </a:r>
            <a:endParaRPr lang="en-IN" dirty="0">
              <a:solidFill>
                <a:srgbClr val="FF0000"/>
              </a:solidFill>
            </a:endParaRPr>
          </a:p>
        </p:txBody>
      </p:sp>
      <p:sp>
        <p:nvSpPr>
          <p:cNvPr id="3" name="Content Placeholder 2">
            <a:extLst>
              <a:ext uri="{FF2B5EF4-FFF2-40B4-BE49-F238E27FC236}">
                <a16:creationId xmlns:a16="http://schemas.microsoft.com/office/drawing/2014/main" id="{36CDC90E-07F0-B7B7-20B8-41AAFF5EA2AF}"/>
              </a:ext>
            </a:extLst>
          </p:cNvPr>
          <p:cNvSpPr>
            <a:spLocks noGrp="1"/>
          </p:cNvSpPr>
          <p:nvPr>
            <p:ph idx="1"/>
          </p:nvPr>
        </p:nvSpPr>
        <p:spPr>
          <a:xfrm>
            <a:off x="838200" y="996696"/>
            <a:ext cx="10515600" cy="5496179"/>
          </a:xfrm>
        </p:spPr>
        <p:txBody>
          <a:bodyPr>
            <a:normAutofit fontScale="55000" lnSpcReduction="20000"/>
          </a:bodyPr>
          <a:lstStyle/>
          <a:p>
            <a:pPr>
              <a:buFont typeface="+mj-lt"/>
              <a:buAutoNum type="arabicPeriod"/>
            </a:pPr>
            <a:r>
              <a:rPr lang="en-US" sz="3300" b="1" dirty="0">
                <a:solidFill>
                  <a:srgbClr val="000000"/>
                </a:solidFill>
                <a:effectLst/>
              </a:rPr>
              <a:t>Understanding requirements: </a:t>
            </a:r>
            <a:r>
              <a:rPr lang="en-US" sz="3300" dirty="0">
                <a:solidFill>
                  <a:srgbClr val="000000"/>
                </a:solidFill>
                <a:effectLst/>
              </a:rPr>
              <a:t>The first step in low-level design is understanding the system's requirements. This includes reviewing the requirements document, talking to stakeholders, and gathering additional information to better understand what the system should do.</a:t>
            </a:r>
            <a:r>
              <a:rPr lang="en-US" sz="3300" dirty="0"/>
              <a:t> </a:t>
            </a:r>
          </a:p>
          <a:p>
            <a:pPr>
              <a:buFont typeface="+mj-lt"/>
              <a:buAutoNum type="arabicPeriod"/>
            </a:pPr>
            <a:r>
              <a:rPr lang="en-US" sz="3300" b="1" dirty="0">
                <a:solidFill>
                  <a:srgbClr val="000000"/>
                </a:solidFill>
                <a:effectLst/>
              </a:rPr>
              <a:t>Defining the architecture: </a:t>
            </a:r>
            <a:r>
              <a:rPr lang="en-US" sz="3300" dirty="0">
                <a:solidFill>
                  <a:srgbClr val="000000"/>
                </a:solidFill>
                <a:effectLst/>
              </a:rPr>
              <a:t>Once the requirements are understood, the next step is to define the system's architecture. This involves identifying the various components that make up the system and defining how they will interact with each other.</a:t>
            </a:r>
            <a:r>
              <a:rPr lang="en-US" sz="3300" dirty="0"/>
              <a:t> </a:t>
            </a:r>
          </a:p>
          <a:p>
            <a:pPr>
              <a:buFont typeface="+mj-lt"/>
              <a:buAutoNum type="arabicPeriod"/>
            </a:pPr>
            <a:r>
              <a:rPr lang="en-US" sz="3300" b="1" dirty="0">
                <a:solidFill>
                  <a:srgbClr val="000000"/>
                </a:solidFill>
                <a:effectLst/>
              </a:rPr>
              <a:t>Designing the components: </a:t>
            </a:r>
            <a:r>
              <a:rPr lang="en-US" sz="3300" dirty="0">
                <a:solidFill>
                  <a:srgbClr val="000000"/>
                </a:solidFill>
                <a:effectLst/>
              </a:rPr>
              <a:t>After defining the architecture, the next step is to design each component in detail. This includes specifying the data structures and algorithms to be used, and defining the interfaces between components.</a:t>
            </a:r>
            <a:r>
              <a:rPr lang="en-US" sz="3300" dirty="0"/>
              <a:t> </a:t>
            </a:r>
          </a:p>
          <a:p>
            <a:pPr>
              <a:buFont typeface="+mj-lt"/>
              <a:buAutoNum type="arabicPeriod"/>
            </a:pPr>
            <a:r>
              <a:rPr lang="en-US" sz="3300" b="1" dirty="0">
                <a:solidFill>
                  <a:srgbClr val="000000"/>
                </a:solidFill>
                <a:effectLst/>
              </a:rPr>
              <a:t>Defining protocols:</a:t>
            </a:r>
            <a:r>
              <a:rPr lang="en-US" sz="3300" dirty="0">
                <a:solidFill>
                  <a:srgbClr val="000000"/>
                </a:solidFill>
                <a:effectLst/>
              </a:rPr>
              <a:t> In this step, the protocols that will be used for communication between components are defined. This includes specifying the data formats, message structures, and communication protocols that will be used.</a:t>
            </a:r>
            <a:r>
              <a:rPr lang="en-US" sz="3300" dirty="0"/>
              <a:t> </a:t>
            </a:r>
          </a:p>
          <a:p>
            <a:pPr>
              <a:buFont typeface="+mj-lt"/>
              <a:buAutoNum type="arabicPeriod"/>
            </a:pPr>
            <a:r>
              <a:rPr lang="en-US" sz="3300" b="1" dirty="0">
                <a:solidFill>
                  <a:srgbClr val="000000"/>
                </a:solidFill>
                <a:effectLst/>
              </a:rPr>
              <a:t>Creating UML diagrams: </a:t>
            </a:r>
            <a:r>
              <a:rPr lang="en-US" sz="3300" dirty="0">
                <a:solidFill>
                  <a:srgbClr val="000000"/>
                </a:solidFill>
                <a:effectLst/>
              </a:rPr>
              <a:t>To help communicate the design, UML (Unified Modeling Language) diagrams may be created to illustrate the architecture and the interactions between components.</a:t>
            </a:r>
            <a:r>
              <a:rPr lang="en-US" sz="3300" dirty="0"/>
              <a:t> </a:t>
            </a:r>
          </a:p>
          <a:p>
            <a:pPr>
              <a:buFont typeface="+mj-lt"/>
              <a:buAutoNum type="arabicPeriod"/>
            </a:pPr>
            <a:r>
              <a:rPr lang="en-US" sz="3300" b="1" dirty="0">
                <a:solidFill>
                  <a:srgbClr val="000000"/>
                </a:solidFill>
                <a:effectLst/>
              </a:rPr>
              <a:t>Reviewing the design: </a:t>
            </a:r>
            <a:r>
              <a:rPr lang="en-US" sz="3300" dirty="0">
                <a:solidFill>
                  <a:srgbClr val="000000"/>
                </a:solidFill>
                <a:effectLst/>
              </a:rPr>
              <a:t>Once the design is completed, it must be reviewed to ensure that it meets the requirements and is technically sound. This may include obtaining feedback from stakeholders and conducting peer reviews.</a:t>
            </a:r>
            <a:r>
              <a:rPr lang="en-US" sz="3300" dirty="0"/>
              <a:t> </a:t>
            </a:r>
          </a:p>
          <a:p>
            <a:pPr>
              <a:buFont typeface="+mj-lt"/>
              <a:buAutoNum type="arabicPeriod"/>
            </a:pPr>
            <a:r>
              <a:rPr lang="en-US" sz="3300" b="1" dirty="0">
                <a:solidFill>
                  <a:srgbClr val="000000"/>
                </a:solidFill>
                <a:effectLst/>
              </a:rPr>
              <a:t>Refining the design: </a:t>
            </a:r>
            <a:r>
              <a:rPr lang="en-US" sz="3300" dirty="0">
                <a:solidFill>
                  <a:srgbClr val="000000"/>
                </a:solidFill>
                <a:effectLst/>
              </a:rPr>
              <a:t>If necessary, the design can be refined based on feedback received during the review process. This may involve changing the data structures, algorithms, or protocols used in the design.</a:t>
            </a:r>
            <a:r>
              <a:rPr lang="en-US" sz="3300" dirty="0"/>
              <a:t> </a:t>
            </a:r>
          </a:p>
          <a:p>
            <a:pPr>
              <a:buFont typeface="+mj-lt"/>
              <a:buAutoNum type="arabicPeriod"/>
            </a:pPr>
            <a:r>
              <a:rPr lang="en-US" sz="3300" b="1" dirty="0">
                <a:solidFill>
                  <a:srgbClr val="000000"/>
                </a:solidFill>
                <a:effectLst/>
              </a:rPr>
              <a:t>Documenting the design: </a:t>
            </a:r>
            <a:r>
              <a:rPr lang="en-US" sz="3300" dirty="0">
                <a:solidFill>
                  <a:srgbClr val="000000"/>
                </a:solidFill>
                <a:effectLst/>
              </a:rPr>
              <a:t>Once the design has been finalized, it is important to document it in a way that is clear, concise, and easy to understand. This may involve creating detailed design specifications or creating diagrams and flowcharts to illustrate the design.</a:t>
            </a:r>
            <a:endParaRPr lang="en-US" sz="3300" dirty="0"/>
          </a:p>
          <a:p>
            <a:pPr marL="0" indent="0">
              <a:buNone/>
            </a:pPr>
            <a:endParaRPr lang="en-IN" dirty="0"/>
          </a:p>
        </p:txBody>
      </p:sp>
    </p:spTree>
    <p:extLst>
      <p:ext uri="{BB962C8B-B14F-4D97-AF65-F5344CB8AC3E}">
        <p14:creationId xmlns:p14="http://schemas.microsoft.com/office/powerpoint/2010/main" val="2244495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BBEA-8951-E2BB-0917-81B23C4DBBCE}"/>
              </a:ext>
            </a:extLst>
          </p:cNvPr>
          <p:cNvSpPr>
            <a:spLocks noGrp="1"/>
          </p:cNvSpPr>
          <p:nvPr>
            <p:ph type="title"/>
          </p:nvPr>
        </p:nvSpPr>
        <p:spPr/>
        <p:txBody>
          <a:bodyPr/>
          <a:lstStyle/>
          <a:p>
            <a:pPr algn="ctr"/>
            <a:r>
              <a:rPr lang="en-US" b="1" dirty="0">
                <a:solidFill>
                  <a:srgbClr val="FF0000"/>
                </a:solidFill>
                <a:effectLst/>
              </a:rPr>
              <a:t>Roadmap to Low Level Design (LLD)</a:t>
            </a:r>
            <a:endParaRPr lang="en-IN" dirty="0">
              <a:solidFill>
                <a:srgbClr val="FF0000"/>
              </a:solidFill>
            </a:endParaRPr>
          </a:p>
        </p:txBody>
      </p:sp>
      <p:sp>
        <p:nvSpPr>
          <p:cNvPr id="3" name="Content Placeholder 2">
            <a:extLst>
              <a:ext uri="{FF2B5EF4-FFF2-40B4-BE49-F238E27FC236}">
                <a16:creationId xmlns:a16="http://schemas.microsoft.com/office/drawing/2014/main" id="{8D369F1B-C482-9E86-93C4-47B34D705CE8}"/>
              </a:ext>
            </a:extLst>
          </p:cNvPr>
          <p:cNvSpPr>
            <a:spLocks noGrp="1"/>
          </p:cNvSpPr>
          <p:nvPr>
            <p:ph idx="1"/>
          </p:nvPr>
        </p:nvSpPr>
        <p:spPr>
          <a:xfrm>
            <a:off x="838200" y="1825624"/>
            <a:ext cx="10515600" cy="4547743"/>
          </a:xfrm>
        </p:spPr>
        <p:txBody>
          <a:bodyPr>
            <a:normAutofit/>
          </a:bodyPr>
          <a:lstStyle/>
          <a:p>
            <a:r>
              <a:rPr lang="en-IN" b="1" dirty="0"/>
              <a:t>Object-Oriented Principles</a:t>
            </a:r>
          </a:p>
          <a:p>
            <a:r>
              <a:rPr lang="en-US" b="1" dirty="0"/>
              <a:t>Process of Analyzing and Design</a:t>
            </a:r>
          </a:p>
          <a:p>
            <a:r>
              <a:rPr lang="en-IN" b="1" dirty="0"/>
              <a:t>Design Patterns</a:t>
            </a:r>
          </a:p>
          <a:p>
            <a:r>
              <a:rPr lang="en-IN" b="1" dirty="0"/>
              <a:t>UML Diagram</a:t>
            </a:r>
          </a:p>
          <a:p>
            <a:r>
              <a:rPr lang="en-IN" b="1" dirty="0"/>
              <a:t>SOLID Principles</a:t>
            </a:r>
          </a:p>
          <a:p>
            <a:pPr lvl="1"/>
            <a:r>
              <a:rPr lang="en-IN" dirty="0"/>
              <a:t>Single Responsibility</a:t>
            </a:r>
            <a:endParaRPr lang="en-IN" b="1" dirty="0"/>
          </a:p>
          <a:p>
            <a:pPr lvl="1"/>
            <a:r>
              <a:rPr lang="en-IN" dirty="0"/>
              <a:t>Open/Closed Principle</a:t>
            </a:r>
            <a:endParaRPr lang="en-IN" b="1" dirty="0"/>
          </a:p>
          <a:p>
            <a:pPr lvl="1"/>
            <a:r>
              <a:rPr lang="en-IN" dirty="0" err="1"/>
              <a:t>Liskov</a:t>
            </a:r>
            <a:r>
              <a:rPr lang="en-IN" dirty="0"/>
              <a:t> Substitution</a:t>
            </a:r>
            <a:endParaRPr lang="en-IN" b="1" dirty="0"/>
          </a:p>
          <a:p>
            <a:pPr lvl="1"/>
            <a:r>
              <a:rPr lang="en-IN" dirty="0"/>
              <a:t>Interface Segregation</a:t>
            </a:r>
            <a:endParaRPr lang="en-IN" b="1" dirty="0"/>
          </a:p>
          <a:p>
            <a:pPr lvl="1"/>
            <a:r>
              <a:rPr lang="en-IN" dirty="0"/>
              <a:t>Dependency Inversion</a:t>
            </a:r>
            <a:endParaRPr lang="en-IN" b="1" dirty="0"/>
          </a:p>
          <a:p>
            <a:endParaRPr lang="en-IN" b="1" dirty="0"/>
          </a:p>
          <a:p>
            <a:endParaRPr lang="en-IN" dirty="0"/>
          </a:p>
        </p:txBody>
      </p:sp>
    </p:spTree>
    <p:extLst>
      <p:ext uri="{BB962C8B-B14F-4D97-AF65-F5344CB8AC3E}">
        <p14:creationId xmlns:p14="http://schemas.microsoft.com/office/powerpoint/2010/main" val="1343500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41B7-00B3-BF5B-CF9B-1453F696A100}"/>
              </a:ext>
            </a:extLst>
          </p:cNvPr>
          <p:cNvSpPr>
            <a:spLocks noGrp="1"/>
          </p:cNvSpPr>
          <p:nvPr>
            <p:ph type="title"/>
          </p:nvPr>
        </p:nvSpPr>
        <p:spPr/>
        <p:txBody>
          <a:bodyPr/>
          <a:lstStyle/>
          <a:p>
            <a:pPr algn="ctr"/>
            <a:r>
              <a:rPr lang="en-IN" b="1" dirty="0">
                <a:solidFill>
                  <a:srgbClr val="FF0000"/>
                </a:solidFill>
              </a:rPr>
              <a:t>Database Management System</a:t>
            </a:r>
            <a:br>
              <a:rPr lang="en-IN" b="1" dirty="0"/>
            </a:br>
            <a:endParaRPr lang="en-IN" dirty="0"/>
          </a:p>
        </p:txBody>
      </p:sp>
      <p:sp>
        <p:nvSpPr>
          <p:cNvPr id="3" name="Content Placeholder 2">
            <a:extLst>
              <a:ext uri="{FF2B5EF4-FFF2-40B4-BE49-F238E27FC236}">
                <a16:creationId xmlns:a16="http://schemas.microsoft.com/office/drawing/2014/main" id="{E5052FB8-0C08-2C63-C9F6-116447616CA0}"/>
              </a:ext>
            </a:extLst>
          </p:cNvPr>
          <p:cNvSpPr>
            <a:spLocks noGrp="1"/>
          </p:cNvSpPr>
          <p:nvPr>
            <p:ph idx="1"/>
          </p:nvPr>
        </p:nvSpPr>
        <p:spPr/>
        <p:txBody>
          <a:bodyPr/>
          <a:lstStyle/>
          <a:p>
            <a:pPr>
              <a:buFont typeface="Arial" panose="020B0604020202020204" pitchFamily="34" charset="0"/>
              <a:buChar char="•"/>
            </a:pPr>
            <a:r>
              <a:rPr lang="en-US" sz="2800" dirty="0"/>
              <a:t>Database management system is a software which is used to manage the database. For example: </a:t>
            </a:r>
            <a:r>
              <a:rPr lang="en-US" sz="2800" dirty="0">
                <a:hlinkClick r:id="rId2"/>
              </a:rPr>
              <a:t>MySQL</a:t>
            </a:r>
            <a:r>
              <a:rPr lang="en-US" sz="2800" dirty="0"/>
              <a:t>, </a:t>
            </a:r>
            <a:r>
              <a:rPr lang="en-US" sz="2800" dirty="0">
                <a:hlinkClick r:id="rId3"/>
              </a:rPr>
              <a:t>Oracle</a:t>
            </a:r>
            <a:r>
              <a:rPr lang="en-US" sz="2800" dirty="0"/>
              <a:t>, </a:t>
            </a:r>
            <a:r>
              <a:rPr lang="en-US" sz="2800" dirty="0" err="1"/>
              <a:t>etc</a:t>
            </a:r>
            <a:r>
              <a:rPr lang="en-US" sz="2800" dirty="0"/>
              <a:t> are a very popular commercial database which is used in different applications.</a:t>
            </a:r>
          </a:p>
          <a:p>
            <a:pPr>
              <a:buFont typeface="Arial" panose="020B0604020202020204" pitchFamily="34" charset="0"/>
              <a:buChar char="•"/>
            </a:pPr>
            <a:r>
              <a:rPr lang="en-US" sz="2800" dirty="0"/>
              <a:t>DBMS provides an interface to perform various operations like database creation, storing data in it, updating data, creating a table in the database and a lot more.</a:t>
            </a:r>
          </a:p>
          <a:p>
            <a:pPr>
              <a:buFont typeface="Arial" panose="020B0604020202020204" pitchFamily="34" charset="0"/>
              <a:buChar char="•"/>
            </a:pPr>
            <a:r>
              <a:rPr lang="en-US" sz="2800" dirty="0"/>
              <a:t>It provides protection and security to the database. In the case of multiple users, it also maintains data consistency. </a:t>
            </a:r>
          </a:p>
          <a:p>
            <a:pPr marL="0" indent="0">
              <a:buNone/>
            </a:pPr>
            <a:endParaRPr lang="en-IN" dirty="0"/>
          </a:p>
        </p:txBody>
      </p:sp>
    </p:spTree>
    <p:extLst>
      <p:ext uri="{BB962C8B-B14F-4D97-AF65-F5344CB8AC3E}">
        <p14:creationId xmlns:p14="http://schemas.microsoft.com/office/powerpoint/2010/main" val="3234006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36BB9-5226-D2C5-473A-20E214D781F4}"/>
              </a:ext>
            </a:extLst>
          </p:cNvPr>
          <p:cNvSpPr>
            <a:spLocks noGrp="1"/>
          </p:cNvSpPr>
          <p:nvPr>
            <p:ph type="title"/>
          </p:nvPr>
        </p:nvSpPr>
        <p:spPr/>
        <p:txBody>
          <a:bodyPr/>
          <a:lstStyle/>
          <a:p>
            <a:pPr algn="ctr"/>
            <a:r>
              <a:rPr lang="en-US" b="1" dirty="0">
                <a:solidFill>
                  <a:srgbClr val="FF0000"/>
                </a:solidFill>
              </a:rPr>
              <a:t>DBMS allows users the following tasks</a:t>
            </a:r>
            <a:r>
              <a:rPr lang="en-US" b="1" dirty="0"/>
              <a:t>:</a:t>
            </a:r>
            <a:endParaRPr lang="en-IN" dirty="0"/>
          </a:p>
        </p:txBody>
      </p:sp>
      <p:sp>
        <p:nvSpPr>
          <p:cNvPr id="3" name="Content Placeholder 2">
            <a:extLst>
              <a:ext uri="{FF2B5EF4-FFF2-40B4-BE49-F238E27FC236}">
                <a16:creationId xmlns:a16="http://schemas.microsoft.com/office/drawing/2014/main" id="{C131D451-5D58-876B-4744-3E839824ED54}"/>
              </a:ext>
            </a:extLst>
          </p:cNvPr>
          <p:cNvSpPr>
            <a:spLocks noGrp="1"/>
          </p:cNvSpPr>
          <p:nvPr>
            <p:ph idx="1"/>
          </p:nvPr>
        </p:nvSpPr>
        <p:spPr/>
        <p:txBody>
          <a:bodyPr/>
          <a:lstStyle/>
          <a:p>
            <a:pPr>
              <a:buFont typeface="Arial" panose="020B0604020202020204" pitchFamily="34" charset="0"/>
              <a:buChar char="•"/>
            </a:pPr>
            <a:r>
              <a:rPr lang="en-US" sz="2800" b="1" dirty="0"/>
              <a:t>Data Definition:</a:t>
            </a:r>
            <a:r>
              <a:rPr lang="en-US" sz="2800" dirty="0"/>
              <a:t> It is used for creation, modification, and removal of definition that defines the organization of data in the database.</a:t>
            </a:r>
          </a:p>
          <a:p>
            <a:pPr>
              <a:buFont typeface="Arial" panose="020B0604020202020204" pitchFamily="34" charset="0"/>
              <a:buChar char="•"/>
            </a:pPr>
            <a:r>
              <a:rPr lang="en-US" sz="2800" b="1" dirty="0"/>
              <a:t>Data </a:t>
            </a:r>
            <a:r>
              <a:rPr lang="en-US" sz="2800" b="1" dirty="0" err="1"/>
              <a:t>Updation</a:t>
            </a:r>
            <a:r>
              <a:rPr lang="en-US" sz="2800" b="1" dirty="0"/>
              <a:t>:</a:t>
            </a:r>
            <a:r>
              <a:rPr lang="en-US" sz="2800" dirty="0"/>
              <a:t> It is used for the insertion, modification, and deletion of the actual data in the database.</a:t>
            </a:r>
          </a:p>
          <a:p>
            <a:pPr>
              <a:buFont typeface="Arial" panose="020B0604020202020204" pitchFamily="34" charset="0"/>
              <a:buChar char="•"/>
            </a:pPr>
            <a:r>
              <a:rPr lang="en-US" sz="2800" b="1" dirty="0"/>
              <a:t>Data Retrieval:</a:t>
            </a:r>
            <a:r>
              <a:rPr lang="en-US" sz="2800" dirty="0"/>
              <a:t> It is used to retrieve the data from the database which can be used by applications for various purposes.</a:t>
            </a:r>
          </a:p>
          <a:p>
            <a:pPr>
              <a:buFont typeface="Arial" panose="020B0604020202020204" pitchFamily="34" charset="0"/>
              <a:buChar char="•"/>
            </a:pPr>
            <a:r>
              <a:rPr lang="en-US" sz="2800" b="1" dirty="0"/>
              <a:t>User Administration:</a:t>
            </a:r>
            <a:r>
              <a:rPr lang="en-US" sz="2800" dirty="0"/>
              <a:t> It is used for registering and monitoring users, maintain data integrity, enforcing data security, dealing with concurrency control, monitoring performance and recovering information corrupted by unexpected failure.</a:t>
            </a:r>
          </a:p>
          <a:p>
            <a:endParaRPr lang="en-IN" dirty="0"/>
          </a:p>
        </p:txBody>
      </p:sp>
    </p:spTree>
    <p:extLst>
      <p:ext uri="{BB962C8B-B14F-4D97-AF65-F5344CB8AC3E}">
        <p14:creationId xmlns:p14="http://schemas.microsoft.com/office/powerpoint/2010/main" val="3743547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781C1-C74B-B1AA-57FD-5FA38C653F6D}"/>
              </a:ext>
            </a:extLst>
          </p:cNvPr>
          <p:cNvSpPr>
            <a:spLocks noGrp="1"/>
          </p:cNvSpPr>
          <p:nvPr>
            <p:ph type="title"/>
          </p:nvPr>
        </p:nvSpPr>
        <p:spPr/>
        <p:txBody>
          <a:bodyPr/>
          <a:lstStyle/>
          <a:p>
            <a:pPr algn="ctr"/>
            <a:r>
              <a:rPr lang="en-IN" b="1" dirty="0">
                <a:solidFill>
                  <a:srgbClr val="FF0000"/>
                </a:solidFill>
              </a:rPr>
              <a:t>Characteristics of DBMS</a:t>
            </a:r>
            <a:br>
              <a:rPr lang="en-IN" b="1" dirty="0"/>
            </a:br>
            <a:endParaRPr lang="en-IN" dirty="0"/>
          </a:p>
        </p:txBody>
      </p:sp>
      <p:sp>
        <p:nvSpPr>
          <p:cNvPr id="3" name="Content Placeholder 2">
            <a:extLst>
              <a:ext uri="{FF2B5EF4-FFF2-40B4-BE49-F238E27FC236}">
                <a16:creationId xmlns:a16="http://schemas.microsoft.com/office/drawing/2014/main" id="{2B848FAB-D2AC-F2FC-C9F3-FDDD896EC989}"/>
              </a:ext>
            </a:extLst>
          </p:cNvPr>
          <p:cNvSpPr>
            <a:spLocks noGrp="1"/>
          </p:cNvSpPr>
          <p:nvPr>
            <p:ph idx="1"/>
          </p:nvPr>
        </p:nvSpPr>
        <p:spPr/>
        <p:txBody>
          <a:bodyPr>
            <a:normAutofit lnSpcReduction="10000"/>
          </a:bodyPr>
          <a:lstStyle/>
          <a:p>
            <a:pPr>
              <a:buFont typeface="Arial" panose="020B0604020202020204" pitchFamily="34" charset="0"/>
              <a:buChar char="•"/>
            </a:pPr>
            <a:r>
              <a:rPr lang="en-US" sz="2400" dirty="0"/>
              <a:t>It uses a digital repository established on a server to store and manage the information. </a:t>
            </a:r>
          </a:p>
          <a:p>
            <a:pPr>
              <a:buFont typeface="Arial" panose="020B0604020202020204" pitchFamily="34" charset="0"/>
              <a:buChar char="•"/>
            </a:pPr>
            <a:r>
              <a:rPr lang="en-US" sz="2400" dirty="0"/>
              <a:t>It can provide a clear and logical view of the process that manipulates data.</a:t>
            </a:r>
          </a:p>
          <a:p>
            <a:pPr>
              <a:buFont typeface="Arial" panose="020B0604020202020204" pitchFamily="34" charset="0"/>
              <a:buChar char="•"/>
            </a:pPr>
            <a:r>
              <a:rPr lang="en-US" sz="2400" dirty="0"/>
              <a:t>DBMS contains automatic backup and recovery procedures.</a:t>
            </a:r>
          </a:p>
          <a:p>
            <a:pPr>
              <a:buFont typeface="Arial" panose="020B0604020202020204" pitchFamily="34" charset="0"/>
              <a:buChar char="•"/>
            </a:pPr>
            <a:r>
              <a:rPr lang="en-US" sz="2400" dirty="0"/>
              <a:t>It contains ACID properties which maintain data in a healthy state in case of failure. </a:t>
            </a:r>
          </a:p>
          <a:p>
            <a:pPr>
              <a:buFont typeface="Arial" panose="020B0604020202020204" pitchFamily="34" charset="0"/>
              <a:buChar char="•"/>
            </a:pPr>
            <a:r>
              <a:rPr lang="en-US" sz="2400" dirty="0"/>
              <a:t>It can reduce the complex relationship between data.</a:t>
            </a:r>
          </a:p>
          <a:p>
            <a:pPr>
              <a:buFont typeface="Arial" panose="020B0604020202020204" pitchFamily="34" charset="0"/>
              <a:buChar char="•"/>
            </a:pPr>
            <a:r>
              <a:rPr lang="en-US" sz="2400" dirty="0"/>
              <a:t>It is used to support manipulation and processing of data.</a:t>
            </a:r>
          </a:p>
          <a:p>
            <a:pPr>
              <a:buFont typeface="Arial" panose="020B0604020202020204" pitchFamily="34" charset="0"/>
              <a:buChar char="•"/>
            </a:pPr>
            <a:r>
              <a:rPr lang="en-US" sz="2400" dirty="0"/>
              <a:t>It is used to provide security of data.</a:t>
            </a:r>
          </a:p>
          <a:p>
            <a:pPr>
              <a:buFont typeface="Arial" panose="020B0604020202020204" pitchFamily="34" charset="0"/>
              <a:buChar char="•"/>
            </a:pPr>
            <a:r>
              <a:rPr lang="en-US" sz="2400" dirty="0"/>
              <a:t>It can view the database from different viewpoints according to the requirements of the user</a:t>
            </a:r>
            <a:r>
              <a:rPr lang="en-US" dirty="0"/>
              <a:t>.</a:t>
            </a:r>
          </a:p>
          <a:p>
            <a:endParaRPr lang="en-IN" dirty="0"/>
          </a:p>
        </p:txBody>
      </p:sp>
    </p:spTree>
    <p:extLst>
      <p:ext uri="{BB962C8B-B14F-4D97-AF65-F5344CB8AC3E}">
        <p14:creationId xmlns:p14="http://schemas.microsoft.com/office/powerpoint/2010/main" val="331503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54D2-E2F5-DFFF-BFC1-C3D66E840851}"/>
              </a:ext>
            </a:extLst>
          </p:cNvPr>
          <p:cNvSpPr>
            <a:spLocks noGrp="1"/>
          </p:cNvSpPr>
          <p:nvPr>
            <p:ph type="title"/>
          </p:nvPr>
        </p:nvSpPr>
        <p:spPr/>
        <p:txBody>
          <a:bodyPr/>
          <a:lstStyle/>
          <a:p>
            <a:pPr algn="ctr"/>
            <a:r>
              <a:rPr lang="en-IN" b="1" dirty="0">
                <a:solidFill>
                  <a:srgbClr val="FF0000"/>
                </a:solidFill>
              </a:rPr>
              <a:t>Advantages of DBMS</a:t>
            </a:r>
            <a:br>
              <a:rPr lang="en-IN" b="1" dirty="0"/>
            </a:br>
            <a:endParaRPr lang="en-IN" dirty="0"/>
          </a:p>
        </p:txBody>
      </p:sp>
      <p:sp>
        <p:nvSpPr>
          <p:cNvPr id="3" name="Content Placeholder 2">
            <a:extLst>
              <a:ext uri="{FF2B5EF4-FFF2-40B4-BE49-F238E27FC236}">
                <a16:creationId xmlns:a16="http://schemas.microsoft.com/office/drawing/2014/main" id="{0ECBA876-3729-FF28-B9CF-2722BB62E349}"/>
              </a:ext>
            </a:extLst>
          </p:cNvPr>
          <p:cNvSpPr>
            <a:spLocks noGrp="1"/>
          </p:cNvSpPr>
          <p:nvPr>
            <p:ph idx="1"/>
          </p:nvPr>
        </p:nvSpPr>
        <p:spPr>
          <a:xfrm>
            <a:off x="838200" y="1456660"/>
            <a:ext cx="10515600" cy="4720303"/>
          </a:xfrm>
        </p:spPr>
        <p:txBody>
          <a:bodyPr>
            <a:normAutofit lnSpcReduction="10000"/>
          </a:bodyPr>
          <a:lstStyle/>
          <a:p>
            <a:pPr>
              <a:buFont typeface="Arial" panose="020B0604020202020204" pitchFamily="34" charset="0"/>
              <a:buChar char="•"/>
            </a:pPr>
            <a:r>
              <a:rPr lang="en-US" sz="2400" b="1" dirty="0"/>
              <a:t>Controls data redundancy:</a:t>
            </a:r>
            <a:r>
              <a:rPr lang="en-US" sz="2400" dirty="0"/>
              <a:t> It can control data redundancy because it stores all the data in one single database file and that recorded data is placed in the database. </a:t>
            </a:r>
          </a:p>
          <a:p>
            <a:pPr>
              <a:buFont typeface="Arial" panose="020B0604020202020204" pitchFamily="34" charset="0"/>
              <a:buChar char="•"/>
            </a:pPr>
            <a:r>
              <a:rPr lang="en-US" sz="2400" b="1" dirty="0"/>
              <a:t>Data sharing:</a:t>
            </a:r>
            <a:r>
              <a:rPr lang="en-US" sz="2400" dirty="0"/>
              <a:t> In DBMS, the authorized users of an organization can share the data among multiple users.</a:t>
            </a:r>
          </a:p>
          <a:p>
            <a:pPr>
              <a:buFont typeface="Arial" panose="020B0604020202020204" pitchFamily="34" charset="0"/>
              <a:buChar char="•"/>
            </a:pPr>
            <a:r>
              <a:rPr lang="en-US" sz="2400" b="1" dirty="0"/>
              <a:t>Easily Maintenance:</a:t>
            </a:r>
            <a:r>
              <a:rPr lang="en-US" sz="2400" dirty="0"/>
              <a:t> It can be easily maintainable due to the centralized nature of the database system.</a:t>
            </a:r>
          </a:p>
          <a:p>
            <a:pPr>
              <a:buFont typeface="Arial" panose="020B0604020202020204" pitchFamily="34" charset="0"/>
              <a:buChar char="•"/>
            </a:pPr>
            <a:r>
              <a:rPr lang="en-US" sz="2400" b="1" dirty="0"/>
              <a:t>Reduce time:</a:t>
            </a:r>
            <a:r>
              <a:rPr lang="en-US" sz="2400" dirty="0"/>
              <a:t> It reduces development time and maintenance need.</a:t>
            </a:r>
          </a:p>
          <a:p>
            <a:pPr>
              <a:buFont typeface="Arial" panose="020B0604020202020204" pitchFamily="34" charset="0"/>
              <a:buChar char="•"/>
            </a:pPr>
            <a:r>
              <a:rPr lang="en-US" sz="2400" b="1" dirty="0"/>
              <a:t>Backup:</a:t>
            </a:r>
            <a:r>
              <a:rPr lang="en-US" sz="2400" dirty="0"/>
              <a:t> It provides backup and recovery subsystems which create automatic backup of data from </a:t>
            </a:r>
            <a:r>
              <a:rPr lang="en-US" sz="2400" dirty="0">
                <a:hlinkClick r:id="rId2"/>
              </a:rPr>
              <a:t>hardware</a:t>
            </a:r>
            <a:r>
              <a:rPr lang="en-US" sz="2400" dirty="0"/>
              <a:t> and </a:t>
            </a:r>
            <a:r>
              <a:rPr lang="en-US" sz="2400" dirty="0">
                <a:hlinkClick r:id="rId3"/>
              </a:rPr>
              <a:t>software</a:t>
            </a:r>
            <a:r>
              <a:rPr lang="en-US" sz="2400" dirty="0"/>
              <a:t> failures and restores the data if required.</a:t>
            </a:r>
          </a:p>
          <a:p>
            <a:pPr>
              <a:buFont typeface="Arial" panose="020B0604020202020204" pitchFamily="34" charset="0"/>
              <a:buChar char="•"/>
            </a:pPr>
            <a:r>
              <a:rPr lang="en-US" sz="2400" b="1" dirty="0"/>
              <a:t>multiple user interface:</a:t>
            </a:r>
            <a:r>
              <a:rPr lang="en-US" sz="2400" dirty="0"/>
              <a:t> It provides different types of user interfaces like graphical user interfaces, application program interfaces</a:t>
            </a:r>
          </a:p>
          <a:p>
            <a:endParaRPr lang="en-IN" dirty="0"/>
          </a:p>
        </p:txBody>
      </p:sp>
    </p:spTree>
    <p:extLst>
      <p:ext uri="{BB962C8B-B14F-4D97-AF65-F5344CB8AC3E}">
        <p14:creationId xmlns:p14="http://schemas.microsoft.com/office/powerpoint/2010/main" val="3414186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C505-A904-D538-D3E7-0D958B474144}"/>
              </a:ext>
            </a:extLst>
          </p:cNvPr>
          <p:cNvSpPr>
            <a:spLocks noGrp="1"/>
          </p:cNvSpPr>
          <p:nvPr>
            <p:ph type="title"/>
          </p:nvPr>
        </p:nvSpPr>
        <p:spPr/>
        <p:txBody>
          <a:bodyPr/>
          <a:lstStyle/>
          <a:p>
            <a:pPr algn="ctr"/>
            <a:r>
              <a:rPr lang="en-IN" b="1" dirty="0">
                <a:solidFill>
                  <a:srgbClr val="FF0000"/>
                </a:solidFill>
              </a:rPr>
              <a:t>Software engineering</a:t>
            </a:r>
          </a:p>
        </p:txBody>
      </p:sp>
      <p:sp>
        <p:nvSpPr>
          <p:cNvPr id="3" name="Content Placeholder 2">
            <a:extLst>
              <a:ext uri="{FF2B5EF4-FFF2-40B4-BE49-F238E27FC236}">
                <a16:creationId xmlns:a16="http://schemas.microsoft.com/office/drawing/2014/main" id="{1139F3EF-0D7E-254B-BCBE-653A74E1708F}"/>
              </a:ext>
            </a:extLst>
          </p:cNvPr>
          <p:cNvSpPr>
            <a:spLocks noGrp="1"/>
          </p:cNvSpPr>
          <p:nvPr>
            <p:ph idx="1"/>
          </p:nvPr>
        </p:nvSpPr>
        <p:spPr/>
        <p:txBody>
          <a:bodyPr>
            <a:normAutofit fontScale="92500"/>
          </a:bodyPr>
          <a:lstStyle/>
          <a:p>
            <a:r>
              <a:rPr lang="en-IN" dirty="0"/>
              <a:t>Software engineering is the branch of computer science that deals with the design, development, testing, and maintenance of software applications. </a:t>
            </a:r>
          </a:p>
          <a:p>
            <a:r>
              <a:rPr lang="en-US" dirty="0"/>
              <a:t>It is a systematic and disciplined approach to software development that aims to create high-quality, reliable, and maintainable software.</a:t>
            </a:r>
            <a:endParaRPr lang="en-IN" dirty="0"/>
          </a:p>
          <a:p>
            <a:r>
              <a:rPr lang="en-US" dirty="0"/>
              <a:t>By following the principles of software engineering and using the appropriate tools and methodologies, software developers can create high-quality, reliable, and maintainable software that meets the needs of its users.</a:t>
            </a:r>
            <a:endParaRPr lang="en-IN" dirty="0"/>
          </a:p>
          <a:p>
            <a:r>
              <a:rPr lang="en-IN" dirty="0"/>
              <a:t>Software engineers uses a process to develop software</a:t>
            </a:r>
            <a:r>
              <a:rPr lang="en-US" dirty="0"/>
              <a:t> with the highest quality and lowest cost in the shortest time possible known as SDLC</a:t>
            </a:r>
            <a:endParaRPr lang="en-IN" dirty="0"/>
          </a:p>
        </p:txBody>
      </p:sp>
    </p:spTree>
    <p:extLst>
      <p:ext uri="{BB962C8B-B14F-4D97-AF65-F5344CB8AC3E}">
        <p14:creationId xmlns:p14="http://schemas.microsoft.com/office/powerpoint/2010/main" val="7255907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D235-FFCA-359D-4315-022ADBB8E2C7}"/>
              </a:ext>
            </a:extLst>
          </p:cNvPr>
          <p:cNvSpPr>
            <a:spLocks noGrp="1"/>
          </p:cNvSpPr>
          <p:nvPr>
            <p:ph type="title"/>
          </p:nvPr>
        </p:nvSpPr>
        <p:spPr/>
        <p:txBody>
          <a:bodyPr/>
          <a:lstStyle/>
          <a:p>
            <a:pPr algn="ctr"/>
            <a:r>
              <a:rPr lang="en-IN" dirty="0">
                <a:solidFill>
                  <a:srgbClr val="FF0000"/>
                </a:solidFill>
              </a:rPr>
              <a:t>SQL</a:t>
            </a:r>
          </a:p>
        </p:txBody>
      </p:sp>
      <p:sp>
        <p:nvSpPr>
          <p:cNvPr id="3" name="Content Placeholder 2">
            <a:extLst>
              <a:ext uri="{FF2B5EF4-FFF2-40B4-BE49-F238E27FC236}">
                <a16:creationId xmlns:a16="http://schemas.microsoft.com/office/drawing/2014/main" id="{084B0BC0-2238-E50A-2793-27190A29E92B}"/>
              </a:ext>
            </a:extLst>
          </p:cNvPr>
          <p:cNvSpPr>
            <a:spLocks noGrp="1"/>
          </p:cNvSpPr>
          <p:nvPr>
            <p:ph idx="1"/>
          </p:nvPr>
        </p:nvSpPr>
        <p:spPr/>
        <p:txBody>
          <a:bodyPr>
            <a:normAutofit/>
          </a:bodyPr>
          <a:lstStyle/>
          <a:p>
            <a:r>
              <a:rPr lang="en-US" sz="3200" b="1" dirty="0"/>
              <a:t>SQL</a:t>
            </a:r>
            <a:r>
              <a:rPr lang="en-US" sz="3200" dirty="0"/>
              <a:t> or Structured Query Language is used to operate on the data stored in a database. SQL depends on relational algebra and tuple relational calculus. </a:t>
            </a:r>
            <a:endParaRPr lang="en-IN" sz="3200" dirty="0"/>
          </a:p>
        </p:txBody>
      </p:sp>
    </p:spTree>
    <p:extLst>
      <p:ext uri="{BB962C8B-B14F-4D97-AF65-F5344CB8AC3E}">
        <p14:creationId xmlns:p14="http://schemas.microsoft.com/office/powerpoint/2010/main" val="1610488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2DA01-5639-7C74-5F19-3890ADE8A74E}"/>
              </a:ext>
            </a:extLst>
          </p:cNvPr>
          <p:cNvSpPr>
            <a:spLocks noGrp="1"/>
          </p:cNvSpPr>
          <p:nvPr>
            <p:ph type="title"/>
          </p:nvPr>
        </p:nvSpPr>
        <p:spPr/>
        <p:txBody>
          <a:bodyPr/>
          <a:lstStyle/>
          <a:p>
            <a:pPr algn="ctr"/>
            <a:r>
              <a:rPr lang="en-IN" b="1" dirty="0">
                <a:solidFill>
                  <a:srgbClr val="FF0000"/>
                </a:solidFill>
              </a:rPr>
              <a:t>NoSQL Database</a:t>
            </a:r>
            <a:br>
              <a:rPr lang="en-IN" b="1" dirty="0"/>
            </a:br>
            <a:endParaRPr lang="en-IN" dirty="0"/>
          </a:p>
        </p:txBody>
      </p:sp>
      <p:sp>
        <p:nvSpPr>
          <p:cNvPr id="3" name="Content Placeholder 2">
            <a:extLst>
              <a:ext uri="{FF2B5EF4-FFF2-40B4-BE49-F238E27FC236}">
                <a16:creationId xmlns:a16="http://schemas.microsoft.com/office/drawing/2014/main" id="{97B2B3A2-F1BD-EFB7-3449-630DF5703869}"/>
              </a:ext>
            </a:extLst>
          </p:cNvPr>
          <p:cNvSpPr>
            <a:spLocks noGrp="1"/>
          </p:cNvSpPr>
          <p:nvPr>
            <p:ph idx="1"/>
          </p:nvPr>
        </p:nvSpPr>
        <p:spPr/>
        <p:txBody>
          <a:bodyPr>
            <a:normAutofit lnSpcReduction="10000"/>
          </a:bodyPr>
          <a:lstStyle/>
          <a:p>
            <a:r>
              <a:rPr lang="en-US" dirty="0"/>
              <a:t>A NoSQL database is an approach to design such databases that can accommodate a wide variety of data models. NoSQL stands for "not only SQL." It is an alternative to traditional relational databases in which data is placed in tables, and data schema is perfectly designed before the database is built.</a:t>
            </a:r>
          </a:p>
          <a:p>
            <a:r>
              <a:rPr lang="en-US" dirty="0"/>
              <a:t>NoSQL databases are useful for a large set of distributed data.</a:t>
            </a:r>
          </a:p>
          <a:p>
            <a:r>
              <a:rPr lang="en-US" dirty="0"/>
              <a:t>Some examples of NoSQL database system with their category are: </a:t>
            </a:r>
          </a:p>
          <a:p>
            <a:pPr>
              <a:buFont typeface="Arial" panose="020B0604020202020204" pitchFamily="34" charset="0"/>
              <a:buChar char="•"/>
            </a:pPr>
            <a:r>
              <a:rPr lang="en-US" dirty="0"/>
              <a:t>MongoDB, CouchDB, </a:t>
            </a:r>
            <a:r>
              <a:rPr lang="en-US" dirty="0" err="1"/>
              <a:t>Cloudant</a:t>
            </a:r>
            <a:r>
              <a:rPr lang="en-US" dirty="0"/>
              <a:t> </a:t>
            </a:r>
            <a:r>
              <a:rPr lang="en-US" b="1" dirty="0"/>
              <a:t>(Document-based)</a:t>
            </a:r>
            <a:endParaRPr lang="en-US" dirty="0"/>
          </a:p>
          <a:p>
            <a:pPr>
              <a:buFont typeface="Arial" panose="020B0604020202020204" pitchFamily="34" charset="0"/>
              <a:buChar char="•"/>
            </a:pPr>
            <a:r>
              <a:rPr lang="en-US" dirty="0"/>
              <a:t>Memcached, Redis, Coherence </a:t>
            </a:r>
            <a:r>
              <a:rPr lang="en-US" b="1" dirty="0"/>
              <a:t>(key-value store)</a:t>
            </a:r>
            <a:endParaRPr lang="en-US" dirty="0"/>
          </a:p>
          <a:p>
            <a:pPr>
              <a:buFont typeface="Arial" panose="020B0604020202020204" pitchFamily="34" charset="0"/>
              <a:buChar char="•"/>
            </a:pPr>
            <a:r>
              <a:rPr lang="en-US" dirty="0"/>
              <a:t>HBase, Big Table, </a:t>
            </a:r>
            <a:r>
              <a:rPr lang="en-US" dirty="0" err="1"/>
              <a:t>Accumulo</a:t>
            </a:r>
            <a:r>
              <a:rPr lang="en-US" dirty="0"/>
              <a:t> </a:t>
            </a:r>
            <a:r>
              <a:rPr lang="en-US" b="1" dirty="0"/>
              <a:t>(Tabular)</a:t>
            </a:r>
            <a:endParaRPr lang="en-US" dirty="0"/>
          </a:p>
          <a:p>
            <a:endParaRPr lang="en-IN" dirty="0"/>
          </a:p>
        </p:txBody>
      </p:sp>
    </p:spTree>
    <p:extLst>
      <p:ext uri="{BB962C8B-B14F-4D97-AF65-F5344CB8AC3E}">
        <p14:creationId xmlns:p14="http://schemas.microsoft.com/office/powerpoint/2010/main" val="2669199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1DAFC-A7DD-3248-A4D5-92B45B6D1B08}"/>
              </a:ext>
            </a:extLst>
          </p:cNvPr>
          <p:cNvSpPr>
            <a:spLocks noGrp="1"/>
          </p:cNvSpPr>
          <p:nvPr>
            <p:ph type="title"/>
          </p:nvPr>
        </p:nvSpPr>
        <p:spPr>
          <a:xfrm>
            <a:off x="838200" y="365125"/>
            <a:ext cx="10515600" cy="772559"/>
          </a:xfrm>
        </p:spPr>
        <p:txBody>
          <a:bodyPr/>
          <a:lstStyle/>
          <a:p>
            <a:pPr algn="ctr"/>
            <a:r>
              <a:rPr lang="en-IN" b="1" dirty="0">
                <a:solidFill>
                  <a:srgbClr val="FF0000"/>
                </a:solidFill>
              </a:rPr>
              <a:t>Normalization</a:t>
            </a:r>
          </a:p>
        </p:txBody>
      </p:sp>
      <p:sp>
        <p:nvSpPr>
          <p:cNvPr id="3" name="Content Placeholder 2">
            <a:extLst>
              <a:ext uri="{FF2B5EF4-FFF2-40B4-BE49-F238E27FC236}">
                <a16:creationId xmlns:a16="http://schemas.microsoft.com/office/drawing/2014/main" id="{08BA1EA7-80F7-158C-E005-0C5A2C10CFFA}"/>
              </a:ext>
            </a:extLst>
          </p:cNvPr>
          <p:cNvSpPr>
            <a:spLocks noGrp="1"/>
          </p:cNvSpPr>
          <p:nvPr>
            <p:ph idx="1"/>
          </p:nvPr>
        </p:nvSpPr>
        <p:spPr>
          <a:xfrm>
            <a:off x="838200" y="1137684"/>
            <a:ext cx="10515600" cy="5039279"/>
          </a:xfrm>
        </p:spPr>
        <p:txBody>
          <a:bodyPr/>
          <a:lstStyle/>
          <a:p>
            <a:r>
              <a:rPr lang="en-US" dirty="0"/>
              <a:t>Normalization is the process to eliminate data redundancy and enhance data integrity in the table. </a:t>
            </a:r>
          </a:p>
          <a:p>
            <a:r>
              <a:rPr lang="en-US" dirty="0"/>
              <a:t>Normalization also helps to organize the data in the database. </a:t>
            </a:r>
          </a:p>
          <a:p>
            <a:r>
              <a:rPr lang="en-US" dirty="0"/>
              <a:t>It is a multi-step process that sets the data into tabular form and removes the duplicated data from the relational tables.</a:t>
            </a:r>
          </a:p>
          <a:p>
            <a:r>
              <a:rPr lang="en-US" dirty="0"/>
              <a:t>Normalization organizes the columns and tables of a database to ensure that database integrity constraints properly execute their dependencies.</a:t>
            </a:r>
          </a:p>
          <a:p>
            <a:r>
              <a:rPr lang="en-US" dirty="0"/>
              <a:t> It is a systematic technique of decomposing tables to eliminate data redundancy (repetition) and undesirable characteristics like Insertion, Update, and Deletion anomalies.</a:t>
            </a:r>
          </a:p>
          <a:p>
            <a:endParaRPr lang="en-IN" dirty="0"/>
          </a:p>
        </p:txBody>
      </p:sp>
    </p:spTree>
    <p:extLst>
      <p:ext uri="{BB962C8B-B14F-4D97-AF65-F5344CB8AC3E}">
        <p14:creationId xmlns:p14="http://schemas.microsoft.com/office/powerpoint/2010/main" val="1228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2F76-1F54-4269-2C0F-2F352D4A8662}"/>
              </a:ext>
            </a:extLst>
          </p:cNvPr>
          <p:cNvSpPr>
            <a:spLocks noGrp="1"/>
          </p:cNvSpPr>
          <p:nvPr>
            <p:ph type="title"/>
          </p:nvPr>
        </p:nvSpPr>
        <p:spPr/>
        <p:txBody>
          <a:bodyPr/>
          <a:lstStyle/>
          <a:p>
            <a:pPr algn="ctr"/>
            <a:r>
              <a:rPr lang="en-IN" b="1" dirty="0">
                <a:solidFill>
                  <a:srgbClr val="FF0000"/>
                </a:solidFill>
              </a:rPr>
              <a:t>Types of Normal Forms</a:t>
            </a:r>
            <a:endParaRPr lang="en-IN" dirty="0">
              <a:solidFill>
                <a:srgbClr val="FF0000"/>
              </a:solidFill>
            </a:endParaRPr>
          </a:p>
        </p:txBody>
      </p:sp>
      <p:pic>
        <p:nvPicPr>
          <p:cNvPr id="5" name="Content Placeholder 4">
            <a:extLst>
              <a:ext uri="{FF2B5EF4-FFF2-40B4-BE49-F238E27FC236}">
                <a16:creationId xmlns:a16="http://schemas.microsoft.com/office/drawing/2014/main" id="{2D1050D2-7DA9-7F09-C3E9-3A5F79A8A5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4274" y="1531089"/>
            <a:ext cx="10219660" cy="4401011"/>
          </a:xfrm>
        </p:spPr>
      </p:pic>
    </p:spTree>
    <p:extLst>
      <p:ext uri="{BB962C8B-B14F-4D97-AF65-F5344CB8AC3E}">
        <p14:creationId xmlns:p14="http://schemas.microsoft.com/office/powerpoint/2010/main" val="2645364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8117C-B90A-D00F-7FEF-34DCDB65E8C2}"/>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1470A1A0-0F8A-8321-8447-34D553218E3C}"/>
              </a:ext>
            </a:extLst>
          </p:cNvPr>
          <p:cNvGraphicFramePr>
            <a:graphicFrameLocks noGrp="1"/>
          </p:cNvGraphicFramePr>
          <p:nvPr>
            <p:ph idx="1"/>
            <p:extLst>
              <p:ext uri="{D42A27DB-BD31-4B8C-83A1-F6EECF244321}">
                <p14:modId xmlns:p14="http://schemas.microsoft.com/office/powerpoint/2010/main" val="3021000641"/>
              </p:ext>
            </p:extLst>
          </p:nvPr>
        </p:nvGraphicFramePr>
        <p:xfrm>
          <a:off x="838200" y="1329070"/>
          <a:ext cx="10515600" cy="4529469"/>
        </p:xfrm>
        <a:graphic>
          <a:graphicData uri="http://schemas.openxmlformats.org/drawingml/2006/table">
            <a:tbl>
              <a:tblPr firstRow="1" bandRow="1">
                <a:tableStyleId>{5C22544A-7EE6-4342-B048-85BDC9FD1C3A}</a:tableStyleId>
              </a:tblPr>
              <a:tblGrid>
                <a:gridCol w="2117651">
                  <a:extLst>
                    <a:ext uri="{9D8B030D-6E8A-4147-A177-3AD203B41FA5}">
                      <a16:colId xmlns:a16="http://schemas.microsoft.com/office/drawing/2014/main" val="4048494119"/>
                    </a:ext>
                  </a:extLst>
                </a:gridCol>
                <a:gridCol w="8397949">
                  <a:extLst>
                    <a:ext uri="{9D8B030D-6E8A-4147-A177-3AD203B41FA5}">
                      <a16:colId xmlns:a16="http://schemas.microsoft.com/office/drawing/2014/main" val="4050585908"/>
                    </a:ext>
                  </a:extLst>
                </a:gridCol>
              </a:tblGrid>
              <a:tr h="493509">
                <a:tc>
                  <a:txBody>
                    <a:bodyPr/>
                    <a:lstStyle/>
                    <a:p>
                      <a:r>
                        <a:rPr lang="en-IN" dirty="0"/>
                        <a:t>Normal Form</a:t>
                      </a:r>
                    </a:p>
                  </a:txBody>
                  <a:tcPr anchor="ctr"/>
                </a:tc>
                <a:tc>
                  <a:txBody>
                    <a:bodyPr/>
                    <a:lstStyle/>
                    <a:p>
                      <a:r>
                        <a:rPr lang="en-IN" dirty="0"/>
                        <a:t>Description</a:t>
                      </a:r>
                    </a:p>
                  </a:txBody>
                  <a:tcPr anchor="ctr"/>
                </a:tc>
                <a:extLst>
                  <a:ext uri="{0D108BD9-81ED-4DB2-BD59-A6C34878D82A}">
                    <a16:rowId xmlns:a16="http://schemas.microsoft.com/office/drawing/2014/main" val="73681099"/>
                  </a:ext>
                </a:extLst>
              </a:tr>
              <a:tr h="493509">
                <a:tc>
                  <a:txBody>
                    <a:bodyPr/>
                    <a:lstStyle/>
                    <a:p>
                      <a:r>
                        <a:rPr lang="en-IN" dirty="0"/>
                        <a:t>1NF</a:t>
                      </a:r>
                    </a:p>
                  </a:txBody>
                  <a:tcPr anchor="ctr"/>
                </a:tc>
                <a:tc>
                  <a:txBody>
                    <a:bodyPr/>
                    <a:lstStyle/>
                    <a:p>
                      <a:r>
                        <a:rPr lang="en-US"/>
                        <a:t>A relation is in 1NF if it contains an atomic value.</a:t>
                      </a:r>
                    </a:p>
                  </a:txBody>
                  <a:tcPr anchor="ctr"/>
                </a:tc>
                <a:extLst>
                  <a:ext uri="{0D108BD9-81ED-4DB2-BD59-A6C34878D82A}">
                    <a16:rowId xmlns:a16="http://schemas.microsoft.com/office/drawing/2014/main" val="333346896"/>
                  </a:ext>
                </a:extLst>
              </a:tr>
              <a:tr h="851811">
                <a:tc>
                  <a:txBody>
                    <a:bodyPr/>
                    <a:lstStyle/>
                    <a:p>
                      <a:r>
                        <a:rPr lang="en-IN" dirty="0"/>
                        <a:t>2NF</a:t>
                      </a:r>
                    </a:p>
                  </a:txBody>
                  <a:tcPr anchor="ctr"/>
                </a:tc>
                <a:tc>
                  <a:txBody>
                    <a:bodyPr/>
                    <a:lstStyle/>
                    <a:p>
                      <a:r>
                        <a:rPr lang="en-US"/>
                        <a:t>A relation will be in 2NF if it is in 1NF and all non-key attributes are fully functional dependent on the primary key.</a:t>
                      </a:r>
                    </a:p>
                  </a:txBody>
                  <a:tcPr anchor="ctr"/>
                </a:tc>
                <a:extLst>
                  <a:ext uri="{0D108BD9-81ED-4DB2-BD59-A6C34878D82A}">
                    <a16:rowId xmlns:a16="http://schemas.microsoft.com/office/drawing/2014/main" val="3767314208"/>
                  </a:ext>
                </a:extLst>
              </a:tr>
              <a:tr h="493509">
                <a:tc>
                  <a:txBody>
                    <a:bodyPr/>
                    <a:lstStyle/>
                    <a:p>
                      <a:r>
                        <a:rPr lang="en-IN" dirty="0"/>
                        <a:t>3NF</a:t>
                      </a:r>
                    </a:p>
                  </a:txBody>
                  <a:tcPr anchor="ctr"/>
                </a:tc>
                <a:tc>
                  <a:txBody>
                    <a:bodyPr/>
                    <a:lstStyle/>
                    <a:p>
                      <a:r>
                        <a:rPr lang="en-US"/>
                        <a:t>A relation will be in 3NF if it is in 2NF and no transition dependency exists.</a:t>
                      </a:r>
                    </a:p>
                  </a:txBody>
                  <a:tcPr anchor="ctr"/>
                </a:tc>
                <a:extLst>
                  <a:ext uri="{0D108BD9-81ED-4DB2-BD59-A6C34878D82A}">
                    <a16:rowId xmlns:a16="http://schemas.microsoft.com/office/drawing/2014/main" val="1624910376"/>
                  </a:ext>
                </a:extLst>
              </a:tr>
              <a:tr h="493509">
                <a:tc>
                  <a:txBody>
                    <a:bodyPr/>
                    <a:lstStyle/>
                    <a:p>
                      <a:r>
                        <a:rPr lang="en-IN"/>
                        <a:t>BCNF</a:t>
                      </a:r>
                    </a:p>
                  </a:txBody>
                  <a:tcPr anchor="ctr"/>
                </a:tc>
                <a:tc>
                  <a:txBody>
                    <a:bodyPr/>
                    <a:lstStyle/>
                    <a:p>
                      <a:r>
                        <a:rPr lang="en-US"/>
                        <a:t>A stronger definition of 3NF is known as Boyce Codd's normal form.</a:t>
                      </a:r>
                    </a:p>
                  </a:txBody>
                  <a:tcPr anchor="ctr"/>
                </a:tc>
                <a:extLst>
                  <a:ext uri="{0D108BD9-81ED-4DB2-BD59-A6C34878D82A}">
                    <a16:rowId xmlns:a16="http://schemas.microsoft.com/office/drawing/2014/main" val="2578892831"/>
                  </a:ext>
                </a:extLst>
              </a:tr>
              <a:tr h="851811">
                <a:tc>
                  <a:txBody>
                    <a:bodyPr/>
                    <a:lstStyle/>
                    <a:p>
                      <a:r>
                        <a:rPr lang="en-IN" dirty="0"/>
                        <a:t>4NF</a:t>
                      </a:r>
                    </a:p>
                  </a:txBody>
                  <a:tcPr anchor="ctr"/>
                </a:tc>
                <a:tc>
                  <a:txBody>
                    <a:bodyPr/>
                    <a:lstStyle/>
                    <a:p>
                      <a:r>
                        <a:rPr lang="en-US"/>
                        <a:t>A relation will be in 4NF if it is in Boyce Codd's normal form and has no multi-valued dependency.</a:t>
                      </a:r>
                    </a:p>
                  </a:txBody>
                  <a:tcPr anchor="ctr"/>
                </a:tc>
                <a:extLst>
                  <a:ext uri="{0D108BD9-81ED-4DB2-BD59-A6C34878D82A}">
                    <a16:rowId xmlns:a16="http://schemas.microsoft.com/office/drawing/2014/main" val="3369013676"/>
                  </a:ext>
                </a:extLst>
              </a:tr>
              <a:tr h="851811">
                <a:tc>
                  <a:txBody>
                    <a:bodyPr/>
                    <a:lstStyle/>
                    <a:p>
                      <a:r>
                        <a:rPr lang="en-IN" dirty="0"/>
                        <a:t>5NF</a:t>
                      </a:r>
                    </a:p>
                  </a:txBody>
                  <a:tcPr anchor="ctr"/>
                </a:tc>
                <a:tc>
                  <a:txBody>
                    <a:bodyPr/>
                    <a:lstStyle/>
                    <a:p>
                      <a:r>
                        <a:rPr lang="en-US" dirty="0"/>
                        <a:t>A relation is in 5NF. If it is in 4NF and does not contain any join dependency, joining should be lossless.</a:t>
                      </a:r>
                    </a:p>
                  </a:txBody>
                  <a:tcPr anchor="ctr"/>
                </a:tc>
                <a:extLst>
                  <a:ext uri="{0D108BD9-81ED-4DB2-BD59-A6C34878D82A}">
                    <a16:rowId xmlns:a16="http://schemas.microsoft.com/office/drawing/2014/main" val="3175203796"/>
                  </a:ext>
                </a:extLst>
              </a:tr>
            </a:tbl>
          </a:graphicData>
        </a:graphic>
      </p:graphicFrame>
    </p:spTree>
    <p:extLst>
      <p:ext uri="{BB962C8B-B14F-4D97-AF65-F5344CB8AC3E}">
        <p14:creationId xmlns:p14="http://schemas.microsoft.com/office/powerpoint/2010/main" val="982904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C495D-86D2-9251-8A47-4376F65C3978}"/>
              </a:ext>
            </a:extLst>
          </p:cNvPr>
          <p:cNvSpPr>
            <a:spLocks noGrp="1"/>
          </p:cNvSpPr>
          <p:nvPr>
            <p:ph type="title"/>
          </p:nvPr>
        </p:nvSpPr>
        <p:spPr/>
        <p:txBody>
          <a:bodyPr/>
          <a:lstStyle/>
          <a:p>
            <a:pPr algn="ctr"/>
            <a:r>
              <a:rPr lang="en-IN" b="1" dirty="0">
                <a:solidFill>
                  <a:srgbClr val="FF0000"/>
                </a:solidFill>
              </a:rPr>
              <a:t>First Normal Form (1NF)</a:t>
            </a:r>
          </a:p>
        </p:txBody>
      </p:sp>
      <p:sp>
        <p:nvSpPr>
          <p:cNvPr id="3" name="Content Placeholder 2">
            <a:extLst>
              <a:ext uri="{FF2B5EF4-FFF2-40B4-BE49-F238E27FC236}">
                <a16:creationId xmlns:a16="http://schemas.microsoft.com/office/drawing/2014/main" id="{F30542B0-71D8-6CDC-8C3C-CA4FE9B75F46}"/>
              </a:ext>
            </a:extLst>
          </p:cNvPr>
          <p:cNvSpPr>
            <a:spLocks noGrp="1"/>
          </p:cNvSpPr>
          <p:nvPr>
            <p:ph idx="1"/>
          </p:nvPr>
        </p:nvSpPr>
        <p:spPr/>
        <p:txBody>
          <a:bodyPr/>
          <a:lstStyle/>
          <a:p>
            <a:pPr>
              <a:buFont typeface="Arial" panose="020B0604020202020204" pitchFamily="34" charset="0"/>
              <a:buChar char="•"/>
            </a:pPr>
            <a:r>
              <a:rPr lang="en-US" dirty="0"/>
              <a:t>A relation will be 1NF if it contains an atomic value. </a:t>
            </a:r>
          </a:p>
          <a:p>
            <a:pPr>
              <a:buFont typeface="Arial" panose="020B0604020202020204" pitchFamily="34" charset="0"/>
              <a:buChar char="•"/>
            </a:pPr>
            <a:r>
              <a:rPr lang="en-US" dirty="0"/>
              <a:t>It states that an attribute of a table cannot hold multiple values. It must hold only single-valued attribute.</a:t>
            </a:r>
          </a:p>
          <a:p>
            <a:pPr>
              <a:buFont typeface="Arial" panose="020B0604020202020204" pitchFamily="34" charset="0"/>
              <a:buChar char="•"/>
            </a:pPr>
            <a:r>
              <a:rPr lang="en-US" dirty="0"/>
              <a:t>First normal form disallows the multi-valued attribute, composite attribute, and their combinations.</a:t>
            </a:r>
          </a:p>
          <a:p>
            <a:pPr marL="0" indent="0">
              <a:buNone/>
            </a:pPr>
            <a:endParaRPr lang="en-IN" dirty="0"/>
          </a:p>
        </p:txBody>
      </p:sp>
    </p:spTree>
    <p:extLst>
      <p:ext uri="{BB962C8B-B14F-4D97-AF65-F5344CB8AC3E}">
        <p14:creationId xmlns:p14="http://schemas.microsoft.com/office/powerpoint/2010/main" val="39078756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626B-8730-8905-7303-56886F9F5C81}"/>
              </a:ext>
            </a:extLst>
          </p:cNvPr>
          <p:cNvSpPr>
            <a:spLocks noGrp="1"/>
          </p:cNvSpPr>
          <p:nvPr>
            <p:ph type="title"/>
          </p:nvPr>
        </p:nvSpPr>
        <p:spPr/>
        <p:txBody>
          <a:bodyPr/>
          <a:lstStyle/>
          <a:p>
            <a:pPr algn="ctr"/>
            <a:r>
              <a:rPr lang="en-IN" b="1" dirty="0">
                <a:solidFill>
                  <a:srgbClr val="FF0000"/>
                </a:solidFill>
              </a:rPr>
              <a:t>First Normal Form (1NF)</a:t>
            </a:r>
            <a:endParaRPr lang="en-IN" dirty="0"/>
          </a:p>
        </p:txBody>
      </p:sp>
      <p:graphicFrame>
        <p:nvGraphicFramePr>
          <p:cNvPr id="4" name="Content Placeholder 3">
            <a:extLst>
              <a:ext uri="{FF2B5EF4-FFF2-40B4-BE49-F238E27FC236}">
                <a16:creationId xmlns:a16="http://schemas.microsoft.com/office/drawing/2014/main" id="{F010B776-9778-6FFA-4A12-BD3527F8F76E}"/>
              </a:ext>
            </a:extLst>
          </p:cNvPr>
          <p:cNvGraphicFramePr>
            <a:graphicFrameLocks noGrp="1"/>
          </p:cNvGraphicFramePr>
          <p:nvPr>
            <p:ph idx="1"/>
            <p:extLst>
              <p:ext uri="{D42A27DB-BD31-4B8C-83A1-F6EECF244321}">
                <p14:modId xmlns:p14="http://schemas.microsoft.com/office/powerpoint/2010/main" val="183839680"/>
              </p:ext>
            </p:extLst>
          </p:nvPr>
        </p:nvGraphicFramePr>
        <p:xfrm>
          <a:off x="838200" y="1825626"/>
          <a:ext cx="10515600" cy="23774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495402177"/>
                    </a:ext>
                  </a:extLst>
                </a:gridCol>
                <a:gridCol w="2628900">
                  <a:extLst>
                    <a:ext uri="{9D8B030D-6E8A-4147-A177-3AD203B41FA5}">
                      <a16:colId xmlns:a16="http://schemas.microsoft.com/office/drawing/2014/main" val="3630937519"/>
                    </a:ext>
                  </a:extLst>
                </a:gridCol>
                <a:gridCol w="2628900">
                  <a:extLst>
                    <a:ext uri="{9D8B030D-6E8A-4147-A177-3AD203B41FA5}">
                      <a16:colId xmlns:a16="http://schemas.microsoft.com/office/drawing/2014/main" val="3247977889"/>
                    </a:ext>
                  </a:extLst>
                </a:gridCol>
                <a:gridCol w="2628900">
                  <a:extLst>
                    <a:ext uri="{9D8B030D-6E8A-4147-A177-3AD203B41FA5}">
                      <a16:colId xmlns:a16="http://schemas.microsoft.com/office/drawing/2014/main" val="1957807410"/>
                    </a:ext>
                  </a:extLst>
                </a:gridCol>
              </a:tblGrid>
              <a:tr h="360663">
                <a:tc>
                  <a:txBody>
                    <a:bodyPr/>
                    <a:lstStyle/>
                    <a:p>
                      <a:r>
                        <a:rPr lang="en-IN" dirty="0"/>
                        <a:t>EMP_ID</a:t>
                      </a:r>
                    </a:p>
                  </a:txBody>
                  <a:tcPr anchor="ctr"/>
                </a:tc>
                <a:tc>
                  <a:txBody>
                    <a:bodyPr/>
                    <a:lstStyle/>
                    <a:p>
                      <a:r>
                        <a:rPr lang="en-IN"/>
                        <a:t>EMP_NAME</a:t>
                      </a:r>
                    </a:p>
                  </a:txBody>
                  <a:tcPr anchor="ctr"/>
                </a:tc>
                <a:tc>
                  <a:txBody>
                    <a:bodyPr/>
                    <a:lstStyle/>
                    <a:p>
                      <a:r>
                        <a:rPr lang="en-IN"/>
                        <a:t>EMP_PHONE</a:t>
                      </a:r>
                    </a:p>
                  </a:txBody>
                  <a:tcPr anchor="ctr"/>
                </a:tc>
                <a:tc>
                  <a:txBody>
                    <a:bodyPr/>
                    <a:lstStyle/>
                    <a:p>
                      <a:r>
                        <a:rPr lang="en-IN" dirty="0"/>
                        <a:t>EMP_STATE</a:t>
                      </a:r>
                    </a:p>
                  </a:txBody>
                  <a:tcPr anchor="ctr"/>
                </a:tc>
                <a:extLst>
                  <a:ext uri="{0D108BD9-81ED-4DB2-BD59-A6C34878D82A}">
                    <a16:rowId xmlns:a16="http://schemas.microsoft.com/office/drawing/2014/main" val="3451235608"/>
                  </a:ext>
                </a:extLst>
              </a:tr>
              <a:tr h="630174">
                <a:tc>
                  <a:txBody>
                    <a:bodyPr/>
                    <a:lstStyle/>
                    <a:p>
                      <a:r>
                        <a:rPr lang="en-IN" dirty="0"/>
                        <a:t>14</a:t>
                      </a:r>
                    </a:p>
                  </a:txBody>
                  <a:tcPr anchor="ctr"/>
                </a:tc>
                <a:tc>
                  <a:txBody>
                    <a:bodyPr/>
                    <a:lstStyle/>
                    <a:p>
                      <a:r>
                        <a:rPr lang="en-IN"/>
                        <a:t>John</a:t>
                      </a:r>
                    </a:p>
                  </a:txBody>
                  <a:tcPr anchor="ctr"/>
                </a:tc>
                <a:tc>
                  <a:txBody>
                    <a:bodyPr/>
                    <a:lstStyle/>
                    <a:p>
                      <a:r>
                        <a:rPr lang="en-IN"/>
                        <a:t>7272826385,</a:t>
                      </a:r>
                      <a:br>
                        <a:rPr lang="en-IN"/>
                      </a:br>
                      <a:r>
                        <a:rPr lang="en-IN"/>
                        <a:t>9064738238</a:t>
                      </a:r>
                    </a:p>
                  </a:txBody>
                  <a:tcPr anchor="ctr"/>
                </a:tc>
                <a:tc>
                  <a:txBody>
                    <a:bodyPr/>
                    <a:lstStyle/>
                    <a:p>
                      <a:r>
                        <a:rPr lang="en-IN"/>
                        <a:t>UP</a:t>
                      </a:r>
                    </a:p>
                  </a:txBody>
                  <a:tcPr anchor="ctr"/>
                </a:tc>
                <a:extLst>
                  <a:ext uri="{0D108BD9-81ED-4DB2-BD59-A6C34878D82A}">
                    <a16:rowId xmlns:a16="http://schemas.microsoft.com/office/drawing/2014/main" val="4031658310"/>
                  </a:ext>
                </a:extLst>
              </a:tr>
              <a:tr h="360663">
                <a:tc>
                  <a:txBody>
                    <a:bodyPr/>
                    <a:lstStyle/>
                    <a:p>
                      <a:r>
                        <a:rPr lang="en-IN"/>
                        <a:t>20</a:t>
                      </a:r>
                    </a:p>
                  </a:txBody>
                  <a:tcPr anchor="ctr"/>
                </a:tc>
                <a:tc>
                  <a:txBody>
                    <a:bodyPr/>
                    <a:lstStyle/>
                    <a:p>
                      <a:r>
                        <a:rPr lang="en-IN"/>
                        <a:t>Harry</a:t>
                      </a:r>
                    </a:p>
                  </a:txBody>
                  <a:tcPr anchor="ctr"/>
                </a:tc>
                <a:tc>
                  <a:txBody>
                    <a:bodyPr/>
                    <a:lstStyle/>
                    <a:p>
                      <a:r>
                        <a:rPr lang="en-IN"/>
                        <a:t>8574783832</a:t>
                      </a:r>
                    </a:p>
                  </a:txBody>
                  <a:tcPr anchor="ctr"/>
                </a:tc>
                <a:tc>
                  <a:txBody>
                    <a:bodyPr/>
                    <a:lstStyle/>
                    <a:p>
                      <a:r>
                        <a:rPr lang="en-IN"/>
                        <a:t>Bihar</a:t>
                      </a:r>
                    </a:p>
                  </a:txBody>
                  <a:tcPr anchor="ctr"/>
                </a:tc>
                <a:extLst>
                  <a:ext uri="{0D108BD9-81ED-4DB2-BD59-A6C34878D82A}">
                    <a16:rowId xmlns:a16="http://schemas.microsoft.com/office/drawing/2014/main" val="3465628359"/>
                  </a:ext>
                </a:extLst>
              </a:tr>
              <a:tr h="630174">
                <a:tc>
                  <a:txBody>
                    <a:bodyPr/>
                    <a:lstStyle/>
                    <a:p>
                      <a:r>
                        <a:rPr lang="en-IN"/>
                        <a:t>12</a:t>
                      </a:r>
                    </a:p>
                  </a:txBody>
                  <a:tcPr anchor="ctr"/>
                </a:tc>
                <a:tc>
                  <a:txBody>
                    <a:bodyPr/>
                    <a:lstStyle/>
                    <a:p>
                      <a:r>
                        <a:rPr lang="en-IN"/>
                        <a:t>Sam</a:t>
                      </a:r>
                    </a:p>
                  </a:txBody>
                  <a:tcPr anchor="ctr"/>
                </a:tc>
                <a:tc>
                  <a:txBody>
                    <a:bodyPr/>
                    <a:lstStyle/>
                    <a:p>
                      <a:r>
                        <a:rPr lang="en-IN"/>
                        <a:t>7390372389,</a:t>
                      </a:r>
                      <a:br>
                        <a:rPr lang="en-IN"/>
                      </a:br>
                      <a:r>
                        <a:rPr lang="en-IN"/>
                        <a:t>8589830302</a:t>
                      </a:r>
                    </a:p>
                  </a:txBody>
                  <a:tcPr anchor="ctr"/>
                </a:tc>
                <a:tc>
                  <a:txBody>
                    <a:bodyPr/>
                    <a:lstStyle/>
                    <a:p>
                      <a:r>
                        <a:rPr lang="en-IN" dirty="0"/>
                        <a:t>Punjab</a:t>
                      </a:r>
                    </a:p>
                  </a:txBody>
                  <a:tcPr anchor="ctr"/>
                </a:tc>
                <a:extLst>
                  <a:ext uri="{0D108BD9-81ED-4DB2-BD59-A6C34878D82A}">
                    <a16:rowId xmlns:a16="http://schemas.microsoft.com/office/drawing/2014/main" val="2998949742"/>
                  </a:ext>
                </a:extLst>
              </a:tr>
              <a:tr h="360663">
                <a:tc gridSpan="4">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730840827"/>
                  </a:ext>
                </a:extLst>
              </a:tr>
            </a:tbl>
          </a:graphicData>
        </a:graphic>
      </p:graphicFrame>
      <p:graphicFrame>
        <p:nvGraphicFramePr>
          <p:cNvPr id="5" name="Table 4">
            <a:extLst>
              <a:ext uri="{FF2B5EF4-FFF2-40B4-BE49-F238E27FC236}">
                <a16:creationId xmlns:a16="http://schemas.microsoft.com/office/drawing/2014/main" id="{CF1C1C33-C01E-EAD0-76C7-EEDC03DEC9A4}"/>
              </a:ext>
            </a:extLst>
          </p:cNvPr>
          <p:cNvGraphicFramePr>
            <a:graphicFrameLocks noGrp="1"/>
          </p:cNvGraphicFramePr>
          <p:nvPr>
            <p:extLst>
              <p:ext uri="{D42A27DB-BD31-4B8C-83A1-F6EECF244321}">
                <p14:modId xmlns:p14="http://schemas.microsoft.com/office/powerpoint/2010/main" val="1099072912"/>
              </p:ext>
            </p:extLst>
          </p:nvPr>
        </p:nvGraphicFramePr>
        <p:xfrm>
          <a:off x="838199" y="4339721"/>
          <a:ext cx="10379148" cy="2214880"/>
        </p:xfrm>
        <a:graphic>
          <a:graphicData uri="http://schemas.openxmlformats.org/drawingml/2006/table">
            <a:tbl>
              <a:tblPr firstRow="1" bandRow="1">
                <a:tableStyleId>{5C22544A-7EE6-4342-B048-85BDC9FD1C3A}</a:tableStyleId>
              </a:tblPr>
              <a:tblGrid>
                <a:gridCol w="2594787">
                  <a:extLst>
                    <a:ext uri="{9D8B030D-6E8A-4147-A177-3AD203B41FA5}">
                      <a16:colId xmlns:a16="http://schemas.microsoft.com/office/drawing/2014/main" val="3595930607"/>
                    </a:ext>
                  </a:extLst>
                </a:gridCol>
                <a:gridCol w="2594787">
                  <a:extLst>
                    <a:ext uri="{9D8B030D-6E8A-4147-A177-3AD203B41FA5}">
                      <a16:colId xmlns:a16="http://schemas.microsoft.com/office/drawing/2014/main" val="703789083"/>
                    </a:ext>
                  </a:extLst>
                </a:gridCol>
                <a:gridCol w="2594787">
                  <a:extLst>
                    <a:ext uri="{9D8B030D-6E8A-4147-A177-3AD203B41FA5}">
                      <a16:colId xmlns:a16="http://schemas.microsoft.com/office/drawing/2014/main" val="1546165609"/>
                    </a:ext>
                  </a:extLst>
                </a:gridCol>
                <a:gridCol w="2594787">
                  <a:extLst>
                    <a:ext uri="{9D8B030D-6E8A-4147-A177-3AD203B41FA5}">
                      <a16:colId xmlns:a16="http://schemas.microsoft.com/office/drawing/2014/main" val="910437661"/>
                    </a:ext>
                  </a:extLst>
                </a:gridCol>
              </a:tblGrid>
              <a:tr h="0">
                <a:tc>
                  <a:txBody>
                    <a:bodyPr/>
                    <a:lstStyle/>
                    <a:p>
                      <a:r>
                        <a:rPr lang="en-IN" dirty="0"/>
                        <a:t>EMP_ID</a:t>
                      </a:r>
                    </a:p>
                  </a:txBody>
                  <a:tcPr anchor="ctr"/>
                </a:tc>
                <a:tc>
                  <a:txBody>
                    <a:bodyPr/>
                    <a:lstStyle/>
                    <a:p>
                      <a:r>
                        <a:rPr lang="en-IN"/>
                        <a:t>EMP_NAME</a:t>
                      </a:r>
                    </a:p>
                  </a:txBody>
                  <a:tcPr anchor="ctr"/>
                </a:tc>
                <a:tc>
                  <a:txBody>
                    <a:bodyPr/>
                    <a:lstStyle/>
                    <a:p>
                      <a:r>
                        <a:rPr lang="en-IN"/>
                        <a:t>EMP_PHONE</a:t>
                      </a:r>
                    </a:p>
                  </a:txBody>
                  <a:tcPr anchor="ctr"/>
                </a:tc>
                <a:tc>
                  <a:txBody>
                    <a:bodyPr/>
                    <a:lstStyle/>
                    <a:p>
                      <a:r>
                        <a:rPr lang="en-IN"/>
                        <a:t>EMP_STATE</a:t>
                      </a:r>
                    </a:p>
                  </a:txBody>
                  <a:tcPr anchor="ctr"/>
                </a:tc>
                <a:extLst>
                  <a:ext uri="{0D108BD9-81ED-4DB2-BD59-A6C34878D82A}">
                    <a16:rowId xmlns:a16="http://schemas.microsoft.com/office/drawing/2014/main" val="2574294939"/>
                  </a:ext>
                </a:extLst>
              </a:tr>
              <a:tr h="0">
                <a:tc>
                  <a:txBody>
                    <a:bodyPr/>
                    <a:lstStyle/>
                    <a:p>
                      <a:r>
                        <a:rPr lang="en-IN"/>
                        <a:t>14</a:t>
                      </a:r>
                    </a:p>
                  </a:txBody>
                  <a:tcPr anchor="ctr"/>
                </a:tc>
                <a:tc>
                  <a:txBody>
                    <a:bodyPr/>
                    <a:lstStyle/>
                    <a:p>
                      <a:r>
                        <a:rPr lang="en-IN"/>
                        <a:t>John</a:t>
                      </a:r>
                    </a:p>
                  </a:txBody>
                  <a:tcPr anchor="ctr"/>
                </a:tc>
                <a:tc>
                  <a:txBody>
                    <a:bodyPr/>
                    <a:lstStyle/>
                    <a:p>
                      <a:r>
                        <a:rPr lang="en-IN"/>
                        <a:t>7272826385</a:t>
                      </a:r>
                    </a:p>
                  </a:txBody>
                  <a:tcPr anchor="ctr"/>
                </a:tc>
                <a:tc>
                  <a:txBody>
                    <a:bodyPr/>
                    <a:lstStyle/>
                    <a:p>
                      <a:r>
                        <a:rPr lang="en-IN"/>
                        <a:t>UP</a:t>
                      </a:r>
                    </a:p>
                  </a:txBody>
                  <a:tcPr anchor="ctr"/>
                </a:tc>
                <a:extLst>
                  <a:ext uri="{0D108BD9-81ED-4DB2-BD59-A6C34878D82A}">
                    <a16:rowId xmlns:a16="http://schemas.microsoft.com/office/drawing/2014/main" val="1465043737"/>
                  </a:ext>
                </a:extLst>
              </a:tr>
              <a:tr h="370840">
                <a:tc>
                  <a:txBody>
                    <a:bodyPr/>
                    <a:lstStyle/>
                    <a:p>
                      <a:r>
                        <a:rPr lang="en-IN"/>
                        <a:t>14</a:t>
                      </a:r>
                    </a:p>
                  </a:txBody>
                  <a:tcPr anchor="ctr"/>
                </a:tc>
                <a:tc>
                  <a:txBody>
                    <a:bodyPr/>
                    <a:lstStyle/>
                    <a:p>
                      <a:r>
                        <a:rPr lang="en-IN"/>
                        <a:t>John</a:t>
                      </a:r>
                    </a:p>
                  </a:txBody>
                  <a:tcPr anchor="ctr"/>
                </a:tc>
                <a:tc>
                  <a:txBody>
                    <a:bodyPr/>
                    <a:lstStyle/>
                    <a:p>
                      <a:r>
                        <a:rPr lang="en-IN" dirty="0"/>
                        <a:t>9064738238</a:t>
                      </a:r>
                    </a:p>
                  </a:txBody>
                  <a:tcPr anchor="ctr"/>
                </a:tc>
                <a:tc>
                  <a:txBody>
                    <a:bodyPr/>
                    <a:lstStyle/>
                    <a:p>
                      <a:r>
                        <a:rPr lang="en-IN"/>
                        <a:t>UP</a:t>
                      </a:r>
                    </a:p>
                  </a:txBody>
                  <a:tcPr anchor="ctr"/>
                </a:tc>
                <a:extLst>
                  <a:ext uri="{0D108BD9-81ED-4DB2-BD59-A6C34878D82A}">
                    <a16:rowId xmlns:a16="http://schemas.microsoft.com/office/drawing/2014/main" val="3294729341"/>
                  </a:ext>
                </a:extLst>
              </a:tr>
              <a:tr h="370840">
                <a:tc>
                  <a:txBody>
                    <a:bodyPr/>
                    <a:lstStyle/>
                    <a:p>
                      <a:r>
                        <a:rPr lang="en-IN"/>
                        <a:t>20</a:t>
                      </a:r>
                    </a:p>
                  </a:txBody>
                  <a:tcPr anchor="ctr"/>
                </a:tc>
                <a:tc>
                  <a:txBody>
                    <a:bodyPr/>
                    <a:lstStyle/>
                    <a:p>
                      <a:r>
                        <a:rPr lang="en-IN"/>
                        <a:t>Harry</a:t>
                      </a:r>
                    </a:p>
                  </a:txBody>
                  <a:tcPr anchor="ctr"/>
                </a:tc>
                <a:tc>
                  <a:txBody>
                    <a:bodyPr/>
                    <a:lstStyle/>
                    <a:p>
                      <a:r>
                        <a:rPr lang="en-IN"/>
                        <a:t>8574783832</a:t>
                      </a:r>
                    </a:p>
                  </a:txBody>
                  <a:tcPr anchor="ctr"/>
                </a:tc>
                <a:tc>
                  <a:txBody>
                    <a:bodyPr/>
                    <a:lstStyle/>
                    <a:p>
                      <a:r>
                        <a:rPr lang="en-IN"/>
                        <a:t>Bihar</a:t>
                      </a:r>
                    </a:p>
                  </a:txBody>
                  <a:tcPr anchor="ctr"/>
                </a:tc>
                <a:extLst>
                  <a:ext uri="{0D108BD9-81ED-4DB2-BD59-A6C34878D82A}">
                    <a16:rowId xmlns:a16="http://schemas.microsoft.com/office/drawing/2014/main" val="1447918670"/>
                  </a:ext>
                </a:extLst>
              </a:tr>
              <a:tr h="370840">
                <a:tc>
                  <a:txBody>
                    <a:bodyPr/>
                    <a:lstStyle/>
                    <a:p>
                      <a:r>
                        <a:rPr lang="en-IN"/>
                        <a:t>12</a:t>
                      </a:r>
                    </a:p>
                  </a:txBody>
                  <a:tcPr anchor="ctr"/>
                </a:tc>
                <a:tc>
                  <a:txBody>
                    <a:bodyPr/>
                    <a:lstStyle/>
                    <a:p>
                      <a:r>
                        <a:rPr lang="en-IN"/>
                        <a:t>Sam</a:t>
                      </a:r>
                    </a:p>
                  </a:txBody>
                  <a:tcPr anchor="ctr"/>
                </a:tc>
                <a:tc>
                  <a:txBody>
                    <a:bodyPr/>
                    <a:lstStyle/>
                    <a:p>
                      <a:r>
                        <a:rPr lang="en-IN"/>
                        <a:t>7390372389</a:t>
                      </a:r>
                    </a:p>
                  </a:txBody>
                  <a:tcPr anchor="ctr"/>
                </a:tc>
                <a:tc>
                  <a:txBody>
                    <a:bodyPr/>
                    <a:lstStyle/>
                    <a:p>
                      <a:r>
                        <a:rPr lang="en-IN"/>
                        <a:t>Punjab</a:t>
                      </a:r>
                    </a:p>
                  </a:txBody>
                  <a:tcPr anchor="ctr"/>
                </a:tc>
                <a:extLst>
                  <a:ext uri="{0D108BD9-81ED-4DB2-BD59-A6C34878D82A}">
                    <a16:rowId xmlns:a16="http://schemas.microsoft.com/office/drawing/2014/main" val="383567017"/>
                  </a:ext>
                </a:extLst>
              </a:tr>
              <a:tr h="370840">
                <a:tc>
                  <a:txBody>
                    <a:bodyPr/>
                    <a:lstStyle/>
                    <a:p>
                      <a:r>
                        <a:rPr lang="en-IN"/>
                        <a:t>12</a:t>
                      </a:r>
                    </a:p>
                  </a:txBody>
                  <a:tcPr anchor="ctr"/>
                </a:tc>
                <a:tc>
                  <a:txBody>
                    <a:bodyPr/>
                    <a:lstStyle/>
                    <a:p>
                      <a:r>
                        <a:rPr lang="en-IN"/>
                        <a:t>Sam</a:t>
                      </a:r>
                    </a:p>
                  </a:txBody>
                  <a:tcPr anchor="ctr"/>
                </a:tc>
                <a:tc>
                  <a:txBody>
                    <a:bodyPr/>
                    <a:lstStyle/>
                    <a:p>
                      <a:r>
                        <a:rPr lang="en-IN"/>
                        <a:t>8589830302</a:t>
                      </a:r>
                    </a:p>
                  </a:txBody>
                  <a:tcPr anchor="ctr"/>
                </a:tc>
                <a:tc>
                  <a:txBody>
                    <a:bodyPr/>
                    <a:lstStyle/>
                    <a:p>
                      <a:r>
                        <a:rPr lang="en-IN" dirty="0"/>
                        <a:t>Punjab</a:t>
                      </a:r>
                    </a:p>
                  </a:txBody>
                  <a:tcPr anchor="ctr"/>
                </a:tc>
                <a:extLst>
                  <a:ext uri="{0D108BD9-81ED-4DB2-BD59-A6C34878D82A}">
                    <a16:rowId xmlns:a16="http://schemas.microsoft.com/office/drawing/2014/main" val="467244087"/>
                  </a:ext>
                </a:extLst>
              </a:tr>
            </a:tbl>
          </a:graphicData>
        </a:graphic>
      </p:graphicFrame>
    </p:spTree>
    <p:extLst>
      <p:ext uri="{BB962C8B-B14F-4D97-AF65-F5344CB8AC3E}">
        <p14:creationId xmlns:p14="http://schemas.microsoft.com/office/powerpoint/2010/main" val="1991031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237D-25EA-DBDF-40F3-341842C70EF8}"/>
              </a:ext>
            </a:extLst>
          </p:cNvPr>
          <p:cNvSpPr>
            <a:spLocks noGrp="1"/>
          </p:cNvSpPr>
          <p:nvPr>
            <p:ph type="title"/>
          </p:nvPr>
        </p:nvSpPr>
        <p:spPr/>
        <p:txBody>
          <a:bodyPr/>
          <a:lstStyle/>
          <a:p>
            <a:pPr algn="ctr"/>
            <a:r>
              <a:rPr lang="en-IN" b="1" dirty="0">
                <a:solidFill>
                  <a:srgbClr val="FF0000"/>
                </a:solidFill>
              </a:rPr>
              <a:t>Second Normal Form (2NF)</a:t>
            </a:r>
            <a:endParaRPr lang="en-IN" dirty="0">
              <a:solidFill>
                <a:srgbClr val="FF0000"/>
              </a:solidFill>
            </a:endParaRPr>
          </a:p>
        </p:txBody>
      </p:sp>
      <p:sp>
        <p:nvSpPr>
          <p:cNvPr id="3" name="Content Placeholder 2">
            <a:extLst>
              <a:ext uri="{FF2B5EF4-FFF2-40B4-BE49-F238E27FC236}">
                <a16:creationId xmlns:a16="http://schemas.microsoft.com/office/drawing/2014/main" id="{48D83CCC-5432-727B-5C37-944AF59BA753}"/>
              </a:ext>
            </a:extLst>
          </p:cNvPr>
          <p:cNvSpPr>
            <a:spLocks noGrp="1"/>
          </p:cNvSpPr>
          <p:nvPr>
            <p:ph idx="1"/>
          </p:nvPr>
        </p:nvSpPr>
        <p:spPr/>
        <p:txBody>
          <a:bodyPr/>
          <a:lstStyle/>
          <a:p>
            <a:pPr>
              <a:buFont typeface="Arial" panose="020B0604020202020204" pitchFamily="34" charset="0"/>
              <a:buChar char="•"/>
            </a:pPr>
            <a:r>
              <a:rPr lang="en-US" dirty="0"/>
              <a:t>In the 2NF, relational must be in 1NF. </a:t>
            </a:r>
          </a:p>
          <a:p>
            <a:pPr>
              <a:buFont typeface="Arial" panose="020B0604020202020204" pitchFamily="34" charset="0"/>
              <a:buChar char="•"/>
            </a:pPr>
            <a:r>
              <a:rPr lang="en-US" dirty="0"/>
              <a:t>In the second normal form, all non-key attributes are fully functional dependent on the primary key </a:t>
            </a:r>
          </a:p>
          <a:p>
            <a:pPr marL="0" indent="0">
              <a:buNone/>
            </a:pPr>
            <a:endParaRPr lang="en-US" dirty="0"/>
          </a:p>
          <a:p>
            <a:pPr marL="0" indent="0">
              <a:buNone/>
            </a:pPr>
            <a:r>
              <a:rPr lang="en-US" b="1" dirty="0"/>
              <a:t>Example:</a:t>
            </a:r>
            <a:r>
              <a:rPr lang="en-US" dirty="0"/>
              <a:t> </a:t>
            </a:r>
            <a:r>
              <a:rPr lang="en-US" dirty="0">
                <a:solidFill>
                  <a:srgbClr val="00B050"/>
                </a:solidFill>
              </a:rPr>
              <a:t>Let's assume, a school can store the data of teachers and the subjects they teach. In a school, a teacher can teach more than one subject.</a:t>
            </a:r>
          </a:p>
          <a:p>
            <a:pPr marL="0" indent="0">
              <a:buNone/>
            </a:pPr>
            <a:endParaRPr lang="en-IN" dirty="0"/>
          </a:p>
        </p:txBody>
      </p:sp>
    </p:spTree>
    <p:extLst>
      <p:ext uri="{BB962C8B-B14F-4D97-AF65-F5344CB8AC3E}">
        <p14:creationId xmlns:p14="http://schemas.microsoft.com/office/powerpoint/2010/main" val="1971884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D54F6-F35F-07B3-93F8-8CE0519E0B02}"/>
              </a:ext>
            </a:extLst>
          </p:cNvPr>
          <p:cNvSpPr>
            <a:spLocks noGrp="1"/>
          </p:cNvSpPr>
          <p:nvPr>
            <p:ph type="title"/>
          </p:nvPr>
        </p:nvSpPr>
        <p:spPr/>
        <p:txBody>
          <a:bodyPr/>
          <a:lstStyle/>
          <a:p>
            <a:pPr algn="ctr"/>
            <a:r>
              <a:rPr lang="en-IN" b="1" dirty="0">
                <a:solidFill>
                  <a:srgbClr val="FF0000"/>
                </a:solidFill>
              </a:rPr>
              <a:t>Second Normal Form (2NF)</a:t>
            </a:r>
            <a:endParaRPr lang="en-IN" dirty="0"/>
          </a:p>
        </p:txBody>
      </p:sp>
      <p:graphicFrame>
        <p:nvGraphicFramePr>
          <p:cNvPr id="4" name="Content Placeholder 3">
            <a:extLst>
              <a:ext uri="{FF2B5EF4-FFF2-40B4-BE49-F238E27FC236}">
                <a16:creationId xmlns:a16="http://schemas.microsoft.com/office/drawing/2014/main" id="{40C239CB-8A40-52B7-8AD5-02E1842C6B53}"/>
              </a:ext>
            </a:extLst>
          </p:cNvPr>
          <p:cNvGraphicFramePr>
            <a:graphicFrameLocks noGrp="1"/>
          </p:cNvGraphicFramePr>
          <p:nvPr>
            <p:ph idx="1"/>
            <p:extLst>
              <p:ext uri="{D42A27DB-BD31-4B8C-83A1-F6EECF244321}">
                <p14:modId xmlns:p14="http://schemas.microsoft.com/office/powerpoint/2010/main" val="3070541950"/>
              </p:ext>
            </p:extLst>
          </p:nvPr>
        </p:nvGraphicFramePr>
        <p:xfrm>
          <a:off x="838200" y="1825625"/>
          <a:ext cx="10515597" cy="222504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3318275803"/>
                    </a:ext>
                  </a:extLst>
                </a:gridCol>
                <a:gridCol w="3505199">
                  <a:extLst>
                    <a:ext uri="{9D8B030D-6E8A-4147-A177-3AD203B41FA5}">
                      <a16:colId xmlns:a16="http://schemas.microsoft.com/office/drawing/2014/main" val="4257475439"/>
                    </a:ext>
                  </a:extLst>
                </a:gridCol>
                <a:gridCol w="3505199">
                  <a:extLst>
                    <a:ext uri="{9D8B030D-6E8A-4147-A177-3AD203B41FA5}">
                      <a16:colId xmlns:a16="http://schemas.microsoft.com/office/drawing/2014/main" val="731278390"/>
                    </a:ext>
                  </a:extLst>
                </a:gridCol>
              </a:tblGrid>
              <a:tr h="370840">
                <a:tc>
                  <a:txBody>
                    <a:bodyPr/>
                    <a:lstStyle/>
                    <a:p>
                      <a:r>
                        <a:rPr lang="en-IN" dirty="0"/>
                        <a:t>TEACHER_ID</a:t>
                      </a:r>
                    </a:p>
                  </a:txBody>
                  <a:tcPr anchor="ctr"/>
                </a:tc>
                <a:tc>
                  <a:txBody>
                    <a:bodyPr/>
                    <a:lstStyle/>
                    <a:p>
                      <a:r>
                        <a:rPr lang="en-IN"/>
                        <a:t>SUBJECT</a:t>
                      </a:r>
                    </a:p>
                  </a:txBody>
                  <a:tcPr anchor="ctr"/>
                </a:tc>
                <a:tc>
                  <a:txBody>
                    <a:bodyPr/>
                    <a:lstStyle/>
                    <a:p>
                      <a:r>
                        <a:rPr lang="en-IN"/>
                        <a:t>TEACHER_AGE</a:t>
                      </a:r>
                    </a:p>
                  </a:txBody>
                  <a:tcPr anchor="ctr"/>
                </a:tc>
                <a:extLst>
                  <a:ext uri="{0D108BD9-81ED-4DB2-BD59-A6C34878D82A}">
                    <a16:rowId xmlns:a16="http://schemas.microsoft.com/office/drawing/2014/main" val="3076495839"/>
                  </a:ext>
                </a:extLst>
              </a:tr>
              <a:tr h="370840">
                <a:tc>
                  <a:txBody>
                    <a:bodyPr/>
                    <a:lstStyle/>
                    <a:p>
                      <a:r>
                        <a:rPr lang="en-IN"/>
                        <a:t>25</a:t>
                      </a:r>
                    </a:p>
                  </a:txBody>
                  <a:tcPr anchor="ctr"/>
                </a:tc>
                <a:tc>
                  <a:txBody>
                    <a:bodyPr/>
                    <a:lstStyle/>
                    <a:p>
                      <a:r>
                        <a:rPr lang="en-IN"/>
                        <a:t>Chemistry</a:t>
                      </a:r>
                    </a:p>
                  </a:txBody>
                  <a:tcPr anchor="ctr"/>
                </a:tc>
                <a:tc>
                  <a:txBody>
                    <a:bodyPr/>
                    <a:lstStyle/>
                    <a:p>
                      <a:r>
                        <a:rPr lang="en-IN"/>
                        <a:t>30</a:t>
                      </a:r>
                    </a:p>
                  </a:txBody>
                  <a:tcPr anchor="ctr"/>
                </a:tc>
                <a:extLst>
                  <a:ext uri="{0D108BD9-81ED-4DB2-BD59-A6C34878D82A}">
                    <a16:rowId xmlns:a16="http://schemas.microsoft.com/office/drawing/2014/main" val="159774914"/>
                  </a:ext>
                </a:extLst>
              </a:tr>
              <a:tr h="370840">
                <a:tc>
                  <a:txBody>
                    <a:bodyPr/>
                    <a:lstStyle/>
                    <a:p>
                      <a:r>
                        <a:rPr lang="en-IN"/>
                        <a:t>25</a:t>
                      </a:r>
                    </a:p>
                  </a:txBody>
                  <a:tcPr anchor="ctr"/>
                </a:tc>
                <a:tc>
                  <a:txBody>
                    <a:bodyPr/>
                    <a:lstStyle/>
                    <a:p>
                      <a:r>
                        <a:rPr lang="en-IN"/>
                        <a:t>Biology</a:t>
                      </a:r>
                    </a:p>
                  </a:txBody>
                  <a:tcPr anchor="ctr"/>
                </a:tc>
                <a:tc>
                  <a:txBody>
                    <a:bodyPr/>
                    <a:lstStyle/>
                    <a:p>
                      <a:r>
                        <a:rPr lang="en-IN"/>
                        <a:t>30</a:t>
                      </a:r>
                    </a:p>
                  </a:txBody>
                  <a:tcPr anchor="ctr"/>
                </a:tc>
                <a:extLst>
                  <a:ext uri="{0D108BD9-81ED-4DB2-BD59-A6C34878D82A}">
                    <a16:rowId xmlns:a16="http://schemas.microsoft.com/office/drawing/2014/main" val="378641790"/>
                  </a:ext>
                </a:extLst>
              </a:tr>
              <a:tr h="370840">
                <a:tc>
                  <a:txBody>
                    <a:bodyPr/>
                    <a:lstStyle/>
                    <a:p>
                      <a:r>
                        <a:rPr lang="en-IN"/>
                        <a:t>47</a:t>
                      </a:r>
                    </a:p>
                  </a:txBody>
                  <a:tcPr anchor="ctr"/>
                </a:tc>
                <a:tc>
                  <a:txBody>
                    <a:bodyPr/>
                    <a:lstStyle/>
                    <a:p>
                      <a:r>
                        <a:rPr lang="en-IN"/>
                        <a:t>English</a:t>
                      </a:r>
                    </a:p>
                  </a:txBody>
                  <a:tcPr anchor="ctr"/>
                </a:tc>
                <a:tc>
                  <a:txBody>
                    <a:bodyPr/>
                    <a:lstStyle/>
                    <a:p>
                      <a:r>
                        <a:rPr lang="en-IN"/>
                        <a:t>35</a:t>
                      </a:r>
                    </a:p>
                  </a:txBody>
                  <a:tcPr anchor="ctr"/>
                </a:tc>
                <a:extLst>
                  <a:ext uri="{0D108BD9-81ED-4DB2-BD59-A6C34878D82A}">
                    <a16:rowId xmlns:a16="http://schemas.microsoft.com/office/drawing/2014/main" val="1452146016"/>
                  </a:ext>
                </a:extLst>
              </a:tr>
              <a:tr h="370840">
                <a:tc>
                  <a:txBody>
                    <a:bodyPr/>
                    <a:lstStyle/>
                    <a:p>
                      <a:r>
                        <a:rPr lang="en-IN"/>
                        <a:t>83</a:t>
                      </a:r>
                    </a:p>
                  </a:txBody>
                  <a:tcPr anchor="ctr"/>
                </a:tc>
                <a:tc>
                  <a:txBody>
                    <a:bodyPr/>
                    <a:lstStyle/>
                    <a:p>
                      <a:r>
                        <a:rPr lang="en-IN"/>
                        <a:t>Math</a:t>
                      </a:r>
                    </a:p>
                  </a:txBody>
                  <a:tcPr anchor="ctr"/>
                </a:tc>
                <a:tc>
                  <a:txBody>
                    <a:bodyPr/>
                    <a:lstStyle/>
                    <a:p>
                      <a:r>
                        <a:rPr lang="en-IN"/>
                        <a:t>38</a:t>
                      </a:r>
                    </a:p>
                  </a:txBody>
                  <a:tcPr anchor="ctr"/>
                </a:tc>
                <a:extLst>
                  <a:ext uri="{0D108BD9-81ED-4DB2-BD59-A6C34878D82A}">
                    <a16:rowId xmlns:a16="http://schemas.microsoft.com/office/drawing/2014/main" val="2132345976"/>
                  </a:ext>
                </a:extLst>
              </a:tr>
              <a:tr h="370840">
                <a:tc>
                  <a:txBody>
                    <a:bodyPr/>
                    <a:lstStyle/>
                    <a:p>
                      <a:r>
                        <a:rPr lang="en-IN"/>
                        <a:t>83</a:t>
                      </a:r>
                    </a:p>
                  </a:txBody>
                  <a:tcPr anchor="ctr"/>
                </a:tc>
                <a:tc>
                  <a:txBody>
                    <a:bodyPr/>
                    <a:lstStyle/>
                    <a:p>
                      <a:r>
                        <a:rPr lang="en-IN"/>
                        <a:t>Computer</a:t>
                      </a:r>
                    </a:p>
                  </a:txBody>
                  <a:tcPr anchor="ctr"/>
                </a:tc>
                <a:tc>
                  <a:txBody>
                    <a:bodyPr/>
                    <a:lstStyle/>
                    <a:p>
                      <a:r>
                        <a:rPr lang="en-IN" dirty="0"/>
                        <a:t>38</a:t>
                      </a:r>
                    </a:p>
                  </a:txBody>
                  <a:tcPr anchor="ctr"/>
                </a:tc>
                <a:extLst>
                  <a:ext uri="{0D108BD9-81ED-4DB2-BD59-A6C34878D82A}">
                    <a16:rowId xmlns:a16="http://schemas.microsoft.com/office/drawing/2014/main" val="1236083014"/>
                  </a:ext>
                </a:extLst>
              </a:tr>
            </a:tbl>
          </a:graphicData>
        </a:graphic>
      </p:graphicFrame>
      <p:graphicFrame>
        <p:nvGraphicFramePr>
          <p:cNvPr id="5" name="Table 4">
            <a:extLst>
              <a:ext uri="{FF2B5EF4-FFF2-40B4-BE49-F238E27FC236}">
                <a16:creationId xmlns:a16="http://schemas.microsoft.com/office/drawing/2014/main" id="{6E253DE9-C2AA-C56C-EBB8-6817F02D78B0}"/>
              </a:ext>
            </a:extLst>
          </p:cNvPr>
          <p:cNvGraphicFramePr>
            <a:graphicFrameLocks noGrp="1"/>
          </p:cNvGraphicFramePr>
          <p:nvPr>
            <p:extLst>
              <p:ext uri="{D42A27DB-BD31-4B8C-83A1-F6EECF244321}">
                <p14:modId xmlns:p14="http://schemas.microsoft.com/office/powerpoint/2010/main" val="3675169890"/>
              </p:ext>
            </p:extLst>
          </p:nvPr>
        </p:nvGraphicFramePr>
        <p:xfrm>
          <a:off x="838200" y="4472959"/>
          <a:ext cx="4031512" cy="1885310"/>
        </p:xfrm>
        <a:graphic>
          <a:graphicData uri="http://schemas.openxmlformats.org/drawingml/2006/table">
            <a:tbl>
              <a:tblPr firstRow="1" bandRow="1">
                <a:tableStyleId>{5C22544A-7EE6-4342-B048-85BDC9FD1C3A}</a:tableStyleId>
              </a:tblPr>
              <a:tblGrid>
                <a:gridCol w="2015756">
                  <a:extLst>
                    <a:ext uri="{9D8B030D-6E8A-4147-A177-3AD203B41FA5}">
                      <a16:colId xmlns:a16="http://schemas.microsoft.com/office/drawing/2014/main" val="2944550651"/>
                    </a:ext>
                  </a:extLst>
                </a:gridCol>
                <a:gridCol w="2015756">
                  <a:extLst>
                    <a:ext uri="{9D8B030D-6E8A-4147-A177-3AD203B41FA5}">
                      <a16:colId xmlns:a16="http://schemas.microsoft.com/office/drawing/2014/main" val="3101244657"/>
                    </a:ext>
                  </a:extLst>
                </a:gridCol>
              </a:tblGrid>
              <a:tr h="377062">
                <a:tc>
                  <a:txBody>
                    <a:bodyPr/>
                    <a:lstStyle/>
                    <a:p>
                      <a:r>
                        <a:rPr lang="en-IN" dirty="0"/>
                        <a:t>TEACHER_ID</a:t>
                      </a:r>
                    </a:p>
                  </a:txBody>
                  <a:tcPr anchor="ctr"/>
                </a:tc>
                <a:tc>
                  <a:txBody>
                    <a:bodyPr/>
                    <a:lstStyle/>
                    <a:p>
                      <a:r>
                        <a:rPr lang="en-IN"/>
                        <a:t>TEACHER_AGE</a:t>
                      </a:r>
                    </a:p>
                  </a:txBody>
                  <a:tcPr anchor="ctr"/>
                </a:tc>
                <a:extLst>
                  <a:ext uri="{0D108BD9-81ED-4DB2-BD59-A6C34878D82A}">
                    <a16:rowId xmlns:a16="http://schemas.microsoft.com/office/drawing/2014/main" val="906013580"/>
                  </a:ext>
                </a:extLst>
              </a:tr>
              <a:tr h="377062">
                <a:tc>
                  <a:txBody>
                    <a:bodyPr/>
                    <a:lstStyle/>
                    <a:p>
                      <a:r>
                        <a:rPr lang="en-IN"/>
                        <a:t>25</a:t>
                      </a:r>
                    </a:p>
                  </a:txBody>
                  <a:tcPr anchor="ctr"/>
                </a:tc>
                <a:tc>
                  <a:txBody>
                    <a:bodyPr/>
                    <a:lstStyle/>
                    <a:p>
                      <a:r>
                        <a:rPr lang="en-IN"/>
                        <a:t>30</a:t>
                      </a:r>
                    </a:p>
                  </a:txBody>
                  <a:tcPr anchor="ctr"/>
                </a:tc>
                <a:extLst>
                  <a:ext uri="{0D108BD9-81ED-4DB2-BD59-A6C34878D82A}">
                    <a16:rowId xmlns:a16="http://schemas.microsoft.com/office/drawing/2014/main" val="4130033349"/>
                  </a:ext>
                </a:extLst>
              </a:tr>
              <a:tr h="377062">
                <a:tc>
                  <a:txBody>
                    <a:bodyPr/>
                    <a:lstStyle/>
                    <a:p>
                      <a:r>
                        <a:rPr lang="en-IN"/>
                        <a:t>47</a:t>
                      </a:r>
                    </a:p>
                  </a:txBody>
                  <a:tcPr anchor="ctr"/>
                </a:tc>
                <a:tc>
                  <a:txBody>
                    <a:bodyPr/>
                    <a:lstStyle/>
                    <a:p>
                      <a:r>
                        <a:rPr lang="en-IN"/>
                        <a:t>35</a:t>
                      </a:r>
                    </a:p>
                  </a:txBody>
                  <a:tcPr anchor="ctr"/>
                </a:tc>
                <a:extLst>
                  <a:ext uri="{0D108BD9-81ED-4DB2-BD59-A6C34878D82A}">
                    <a16:rowId xmlns:a16="http://schemas.microsoft.com/office/drawing/2014/main" val="53136317"/>
                  </a:ext>
                </a:extLst>
              </a:tr>
              <a:tr h="377062">
                <a:tc>
                  <a:txBody>
                    <a:bodyPr/>
                    <a:lstStyle/>
                    <a:p>
                      <a:r>
                        <a:rPr lang="en-IN"/>
                        <a:t>83</a:t>
                      </a:r>
                    </a:p>
                  </a:txBody>
                  <a:tcPr anchor="ctr"/>
                </a:tc>
                <a:tc>
                  <a:txBody>
                    <a:bodyPr/>
                    <a:lstStyle/>
                    <a:p>
                      <a:r>
                        <a:rPr lang="en-IN" dirty="0"/>
                        <a:t>38</a:t>
                      </a:r>
                    </a:p>
                  </a:txBody>
                  <a:tcPr anchor="ctr"/>
                </a:tc>
                <a:extLst>
                  <a:ext uri="{0D108BD9-81ED-4DB2-BD59-A6C34878D82A}">
                    <a16:rowId xmlns:a16="http://schemas.microsoft.com/office/drawing/2014/main" val="1371787625"/>
                  </a:ext>
                </a:extLst>
              </a:tr>
              <a:tr h="377062">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686612864"/>
                  </a:ext>
                </a:extLst>
              </a:tr>
            </a:tbl>
          </a:graphicData>
        </a:graphic>
      </p:graphicFrame>
      <p:graphicFrame>
        <p:nvGraphicFramePr>
          <p:cNvPr id="6" name="Table 5">
            <a:extLst>
              <a:ext uri="{FF2B5EF4-FFF2-40B4-BE49-F238E27FC236}">
                <a16:creationId xmlns:a16="http://schemas.microsoft.com/office/drawing/2014/main" id="{527A3611-8788-B231-C9D3-548503E474BF}"/>
              </a:ext>
            </a:extLst>
          </p:cNvPr>
          <p:cNvGraphicFramePr>
            <a:graphicFrameLocks noGrp="1"/>
          </p:cNvGraphicFramePr>
          <p:nvPr>
            <p:extLst>
              <p:ext uri="{D42A27DB-BD31-4B8C-83A1-F6EECF244321}">
                <p14:modId xmlns:p14="http://schemas.microsoft.com/office/powerpoint/2010/main" val="2212433820"/>
              </p:ext>
            </p:extLst>
          </p:nvPr>
        </p:nvGraphicFramePr>
        <p:xfrm>
          <a:off x="7188497" y="4216522"/>
          <a:ext cx="4031512" cy="2262372"/>
        </p:xfrm>
        <a:graphic>
          <a:graphicData uri="http://schemas.openxmlformats.org/drawingml/2006/table">
            <a:tbl>
              <a:tblPr firstRow="1" bandRow="1">
                <a:tableStyleId>{5C22544A-7EE6-4342-B048-85BDC9FD1C3A}</a:tableStyleId>
              </a:tblPr>
              <a:tblGrid>
                <a:gridCol w="2015756">
                  <a:extLst>
                    <a:ext uri="{9D8B030D-6E8A-4147-A177-3AD203B41FA5}">
                      <a16:colId xmlns:a16="http://schemas.microsoft.com/office/drawing/2014/main" val="2944550651"/>
                    </a:ext>
                  </a:extLst>
                </a:gridCol>
                <a:gridCol w="2015756">
                  <a:extLst>
                    <a:ext uri="{9D8B030D-6E8A-4147-A177-3AD203B41FA5}">
                      <a16:colId xmlns:a16="http://schemas.microsoft.com/office/drawing/2014/main" val="3101244657"/>
                    </a:ext>
                  </a:extLst>
                </a:gridCol>
              </a:tblGrid>
              <a:tr h="377062">
                <a:tc>
                  <a:txBody>
                    <a:bodyPr/>
                    <a:lstStyle/>
                    <a:p>
                      <a:r>
                        <a:rPr lang="en-IN" dirty="0"/>
                        <a:t>TEACHER_ID</a:t>
                      </a:r>
                    </a:p>
                  </a:txBody>
                  <a:tcPr anchor="ctr"/>
                </a:tc>
                <a:tc>
                  <a:txBody>
                    <a:bodyPr/>
                    <a:lstStyle/>
                    <a:p>
                      <a:r>
                        <a:rPr lang="en-IN"/>
                        <a:t>SUBJECT</a:t>
                      </a:r>
                    </a:p>
                  </a:txBody>
                  <a:tcPr anchor="ctr"/>
                </a:tc>
                <a:extLst>
                  <a:ext uri="{0D108BD9-81ED-4DB2-BD59-A6C34878D82A}">
                    <a16:rowId xmlns:a16="http://schemas.microsoft.com/office/drawing/2014/main" val="906013580"/>
                  </a:ext>
                </a:extLst>
              </a:tr>
              <a:tr h="377062">
                <a:tc>
                  <a:txBody>
                    <a:bodyPr/>
                    <a:lstStyle/>
                    <a:p>
                      <a:r>
                        <a:rPr lang="en-IN"/>
                        <a:t>25</a:t>
                      </a:r>
                    </a:p>
                  </a:txBody>
                  <a:tcPr anchor="ctr"/>
                </a:tc>
                <a:tc>
                  <a:txBody>
                    <a:bodyPr/>
                    <a:lstStyle/>
                    <a:p>
                      <a:r>
                        <a:rPr lang="en-IN"/>
                        <a:t>Chemistry</a:t>
                      </a:r>
                    </a:p>
                  </a:txBody>
                  <a:tcPr anchor="ctr"/>
                </a:tc>
                <a:extLst>
                  <a:ext uri="{0D108BD9-81ED-4DB2-BD59-A6C34878D82A}">
                    <a16:rowId xmlns:a16="http://schemas.microsoft.com/office/drawing/2014/main" val="4212659152"/>
                  </a:ext>
                </a:extLst>
              </a:tr>
              <a:tr h="377062">
                <a:tc>
                  <a:txBody>
                    <a:bodyPr/>
                    <a:lstStyle/>
                    <a:p>
                      <a:r>
                        <a:rPr lang="en-IN"/>
                        <a:t>25</a:t>
                      </a:r>
                    </a:p>
                  </a:txBody>
                  <a:tcPr anchor="ctr"/>
                </a:tc>
                <a:tc>
                  <a:txBody>
                    <a:bodyPr/>
                    <a:lstStyle/>
                    <a:p>
                      <a:r>
                        <a:rPr lang="en-IN"/>
                        <a:t>Biology</a:t>
                      </a:r>
                    </a:p>
                  </a:txBody>
                  <a:tcPr anchor="ctr"/>
                </a:tc>
                <a:extLst>
                  <a:ext uri="{0D108BD9-81ED-4DB2-BD59-A6C34878D82A}">
                    <a16:rowId xmlns:a16="http://schemas.microsoft.com/office/drawing/2014/main" val="4130033349"/>
                  </a:ext>
                </a:extLst>
              </a:tr>
              <a:tr h="377062">
                <a:tc>
                  <a:txBody>
                    <a:bodyPr/>
                    <a:lstStyle/>
                    <a:p>
                      <a:r>
                        <a:rPr lang="en-IN"/>
                        <a:t>47</a:t>
                      </a:r>
                    </a:p>
                  </a:txBody>
                  <a:tcPr anchor="ctr"/>
                </a:tc>
                <a:tc>
                  <a:txBody>
                    <a:bodyPr/>
                    <a:lstStyle/>
                    <a:p>
                      <a:r>
                        <a:rPr lang="en-IN"/>
                        <a:t>English</a:t>
                      </a:r>
                    </a:p>
                  </a:txBody>
                  <a:tcPr anchor="ctr"/>
                </a:tc>
                <a:extLst>
                  <a:ext uri="{0D108BD9-81ED-4DB2-BD59-A6C34878D82A}">
                    <a16:rowId xmlns:a16="http://schemas.microsoft.com/office/drawing/2014/main" val="53136317"/>
                  </a:ext>
                </a:extLst>
              </a:tr>
              <a:tr h="377062">
                <a:tc>
                  <a:txBody>
                    <a:bodyPr/>
                    <a:lstStyle/>
                    <a:p>
                      <a:r>
                        <a:rPr lang="en-IN"/>
                        <a:t>83</a:t>
                      </a:r>
                    </a:p>
                  </a:txBody>
                  <a:tcPr anchor="ctr"/>
                </a:tc>
                <a:tc>
                  <a:txBody>
                    <a:bodyPr/>
                    <a:lstStyle/>
                    <a:p>
                      <a:r>
                        <a:rPr lang="en-IN"/>
                        <a:t>Math</a:t>
                      </a:r>
                    </a:p>
                  </a:txBody>
                  <a:tcPr anchor="ctr"/>
                </a:tc>
                <a:extLst>
                  <a:ext uri="{0D108BD9-81ED-4DB2-BD59-A6C34878D82A}">
                    <a16:rowId xmlns:a16="http://schemas.microsoft.com/office/drawing/2014/main" val="1371787625"/>
                  </a:ext>
                </a:extLst>
              </a:tr>
              <a:tr h="377062">
                <a:tc>
                  <a:txBody>
                    <a:bodyPr/>
                    <a:lstStyle/>
                    <a:p>
                      <a:r>
                        <a:rPr lang="en-IN"/>
                        <a:t>83</a:t>
                      </a:r>
                    </a:p>
                  </a:txBody>
                  <a:tcPr anchor="ctr"/>
                </a:tc>
                <a:tc>
                  <a:txBody>
                    <a:bodyPr/>
                    <a:lstStyle/>
                    <a:p>
                      <a:r>
                        <a:rPr lang="en-IN" dirty="0"/>
                        <a:t>Computer</a:t>
                      </a:r>
                    </a:p>
                  </a:txBody>
                  <a:tcPr anchor="ctr"/>
                </a:tc>
                <a:extLst>
                  <a:ext uri="{0D108BD9-81ED-4DB2-BD59-A6C34878D82A}">
                    <a16:rowId xmlns:a16="http://schemas.microsoft.com/office/drawing/2014/main" val="1686612864"/>
                  </a:ext>
                </a:extLst>
              </a:tr>
            </a:tbl>
          </a:graphicData>
        </a:graphic>
      </p:graphicFrame>
    </p:spTree>
    <p:extLst>
      <p:ext uri="{BB962C8B-B14F-4D97-AF65-F5344CB8AC3E}">
        <p14:creationId xmlns:p14="http://schemas.microsoft.com/office/powerpoint/2010/main" val="2659759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60442-5CAB-3C00-9764-68F7ED66C97D}"/>
              </a:ext>
            </a:extLst>
          </p:cNvPr>
          <p:cNvSpPr>
            <a:spLocks noGrp="1"/>
          </p:cNvSpPr>
          <p:nvPr>
            <p:ph type="title"/>
          </p:nvPr>
        </p:nvSpPr>
        <p:spPr/>
        <p:txBody>
          <a:bodyPr/>
          <a:lstStyle/>
          <a:p>
            <a:pPr algn="ctr"/>
            <a:r>
              <a:rPr lang="en-IN" b="1" dirty="0">
                <a:solidFill>
                  <a:srgbClr val="FF0000"/>
                </a:solidFill>
              </a:rPr>
              <a:t>Third Normal Form (3NF)</a:t>
            </a:r>
            <a:endParaRPr lang="en-IN" dirty="0">
              <a:solidFill>
                <a:srgbClr val="FF0000"/>
              </a:solidFill>
            </a:endParaRPr>
          </a:p>
        </p:txBody>
      </p:sp>
      <p:sp>
        <p:nvSpPr>
          <p:cNvPr id="3" name="Content Placeholder 2">
            <a:extLst>
              <a:ext uri="{FF2B5EF4-FFF2-40B4-BE49-F238E27FC236}">
                <a16:creationId xmlns:a16="http://schemas.microsoft.com/office/drawing/2014/main" id="{5EDADF1A-F54D-C3ED-ED6A-13CEDD32D086}"/>
              </a:ext>
            </a:extLst>
          </p:cNvPr>
          <p:cNvSpPr>
            <a:spLocks noGrp="1"/>
          </p:cNvSpPr>
          <p:nvPr>
            <p:ph idx="1"/>
          </p:nvPr>
        </p:nvSpPr>
        <p:spPr/>
        <p:txBody>
          <a:bodyPr>
            <a:normAutofit/>
          </a:bodyPr>
          <a:lstStyle/>
          <a:p>
            <a:pPr>
              <a:buFont typeface="Arial" panose="020B0604020202020204" pitchFamily="34" charset="0"/>
              <a:buChar char="•"/>
            </a:pPr>
            <a:r>
              <a:rPr lang="en-US" dirty="0"/>
              <a:t>A relation will be in 3NF if it is in 2NF and not contain any transitive partial dependency.</a:t>
            </a:r>
          </a:p>
          <a:p>
            <a:pPr>
              <a:buFont typeface="Arial" panose="020B0604020202020204" pitchFamily="34" charset="0"/>
              <a:buChar char="•"/>
            </a:pPr>
            <a:r>
              <a:rPr lang="en-US" dirty="0"/>
              <a:t>3NF is used to reduce the data duplication. It is also used to achieve the data integrity.</a:t>
            </a:r>
          </a:p>
          <a:p>
            <a:pPr>
              <a:buFont typeface="Arial" panose="020B0604020202020204" pitchFamily="34" charset="0"/>
              <a:buChar char="•"/>
            </a:pPr>
            <a:r>
              <a:rPr lang="en-US" dirty="0"/>
              <a:t>If there is no transitive dependency for non-prime attributes, then the relation must be in third normal form. </a:t>
            </a:r>
          </a:p>
          <a:p>
            <a:r>
              <a:rPr lang="en-US" dirty="0"/>
              <a:t>A relation is in third normal form if it holds at least one of the following conditions for every non-trivial function dependency X → Y.</a:t>
            </a:r>
          </a:p>
          <a:p>
            <a:pPr lvl="1">
              <a:buFont typeface="+mj-lt"/>
              <a:buAutoNum type="arabicPeriod"/>
            </a:pPr>
            <a:r>
              <a:rPr lang="en-US" dirty="0"/>
              <a:t>X is a super key.</a:t>
            </a:r>
          </a:p>
          <a:p>
            <a:pPr lvl="1">
              <a:buFont typeface="+mj-lt"/>
              <a:buAutoNum type="arabicPeriod"/>
            </a:pPr>
            <a:r>
              <a:rPr lang="en-US" dirty="0"/>
              <a:t>Y is a prime attribute, i.e., each element of Y is part of some candidate key.</a:t>
            </a:r>
          </a:p>
          <a:p>
            <a:pPr lvl="1"/>
            <a:endParaRPr lang="en-US" dirty="0"/>
          </a:p>
          <a:p>
            <a:pPr marL="0" indent="0">
              <a:buNone/>
            </a:pPr>
            <a:endParaRPr lang="en-IN" dirty="0"/>
          </a:p>
        </p:txBody>
      </p:sp>
    </p:spTree>
    <p:extLst>
      <p:ext uri="{BB962C8B-B14F-4D97-AF65-F5344CB8AC3E}">
        <p14:creationId xmlns:p14="http://schemas.microsoft.com/office/powerpoint/2010/main" val="3038830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DD6D-492C-EE99-BCFA-39BE4B0967DB}"/>
              </a:ext>
            </a:extLst>
          </p:cNvPr>
          <p:cNvSpPr>
            <a:spLocks noGrp="1"/>
          </p:cNvSpPr>
          <p:nvPr>
            <p:ph type="title"/>
          </p:nvPr>
        </p:nvSpPr>
        <p:spPr/>
        <p:txBody>
          <a:bodyPr/>
          <a:lstStyle/>
          <a:p>
            <a:pPr algn="ctr"/>
            <a:r>
              <a:rPr lang="en-IN" b="1" dirty="0">
                <a:solidFill>
                  <a:srgbClr val="FF0000"/>
                </a:solidFill>
              </a:rPr>
              <a:t>Software Development life Cycle</a:t>
            </a:r>
          </a:p>
        </p:txBody>
      </p:sp>
      <p:pic>
        <p:nvPicPr>
          <p:cNvPr id="4" name="Content Placeholder 4">
            <a:extLst>
              <a:ext uri="{FF2B5EF4-FFF2-40B4-BE49-F238E27FC236}">
                <a16:creationId xmlns:a16="http://schemas.microsoft.com/office/drawing/2014/main" id="{897816CF-ACC7-A29D-F047-6B0770405E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3216" y="1690688"/>
            <a:ext cx="9656712" cy="4351338"/>
          </a:xfrm>
        </p:spPr>
      </p:pic>
    </p:spTree>
    <p:extLst>
      <p:ext uri="{BB962C8B-B14F-4D97-AF65-F5344CB8AC3E}">
        <p14:creationId xmlns:p14="http://schemas.microsoft.com/office/powerpoint/2010/main" val="15947399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8112A-DC3F-A495-AAC9-4B0F27107C37}"/>
              </a:ext>
            </a:extLst>
          </p:cNvPr>
          <p:cNvSpPr>
            <a:spLocks noGrp="1"/>
          </p:cNvSpPr>
          <p:nvPr>
            <p:ph type="title"/>
          </p:nvPr>
        </p:nvSpPr>
        <p:spPr/>
        <p:txBody>
          <a:bodyPr/>
          <a:lstStyle/>
          <a:p>
            <a:pPr algn="ctr"/>
            <a:r>
              <a:rPr lang="en-IN" b="1" dirty="0">
                <a:solidFill>
                  <a:srgbClr val="FF0000"/>
                </a:solidFill>
              </a:rPr>
              <a:t>Third Normal Form (3NF)</a:t>
            </a:r>
            <a:endParaRPr lang="en-IN" dirty="0"/>
          </a:p>
        </p:txBody>
      </p:sp>
      <p:graphicFrame>
        <p:nvGraphicFramePr>
          <p:cNvPr id="4" name="Content Placeholder 3">
            <a:extLst>
              <a:ext uri="{FF2B5EF4-FFF2-40B4-BE49-F238E27FC236}">
                <a16:creationId xmlns:a16="http://schemas.microsoft.com/office/drawing/2014/main" id="{3C86583B-7987-B51E-EC22-85882DB3D133}"/>
              </a:ext>
            </a:extLst>
          </p:cNvPr>
          <p:cNvGraphicFramePr>
            <a:graphicFrameLocks noGrp="1"/>
          </p:cNvGraphicFramePr>
          <p:nvPr>
            <p:ph idx="1"/>
            <p:extLst>
              <p:ext uri="{D42A27DB-BD31-4B8C-83A1-F6EECF244321}">
                <p14:modId xmlns:p14="http://schemas.microsoft.com/office/powerpoint/2010/main" val="27879855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277498699"/>
                    </a:ext>
                  </a:extLst>
                </a:gridCol>
                <a:gridCol w="2103120">
                  <a:extLst>
                    <a:ext uri="{9D8B030D-6E8A-4147-A177-3AD203B41FA5}">
                      <a16:colId xmlns:a16="http://schemas.microsoft.com/office/drawing/2014/main" val="2549645500"/>
                    </a:ext>
                  </a:extLst>
                </a:gridCol>
                <a:gridCol w="2103120">
                  <a:extLst>
                    <a:ext uri="{9D8B030D-6E8A-4147-A177-3AD203B41FA5}">
                      <a16:colId xmlns:a16="http://schemas.microsoft.com/office/drawing/2014/main" val="699804302"/>
                    </a:ext>
                  </a:extLst>
                </a:gridCol>
                <a:gridCol w="2103120">
                  <a:extLst>
                    <a:ext uri="{9D8B030D-6E8A-4147-A177-3AD203B41FA5}">
                      <a16:colId xmlns:a16="http://schemas.microsoft.com/office/drawing/2014/main" val="1033641288"/>
                    </a:ext>
                  </a:extLst>
                </a:gridCol>
                <a:gridCol w="2103120">
                  <a:extLst>
                    <a:ext uri="{9D8B030D-6E8A-4147-A177-3AD203B41FA5}">
                      <a16:colId xmlns:a16="http://schemas.microsoft.com/office/drawing/2014/main" val="3547202026"/>
                    </a:ext>
                  </a:extLst>
                </a:gridCol>
              </a:tblGrid>
              <a:tr h="370840">
                <a:tc>
                  <a:txBody>
                    <a:bodyPr/>
                    <a:lstStyle/>
                    <a:p>
                      <a:r>
                        <a:rPr lang="en-IN" dirty="0"/>
                        <a:t>EMP_ID</a:t>
                      </a:r>
                    </a:p>
                  </a:txBody>
                  <a:tcPr anchor="ctr"/>
                </a:tc>
                <a:tc>
                  <a:txBody>
                    <a:bodyPr/>
                    <a:lstStyle/>
                    <a:p>
                      <a:r>
                        <a:rPr lang="en-IN"/>
                        <a:t>EMP_NAME</a:t>
                      </a:r>
                    </a:p>
                  </a:txBody>
                  <a:tcPr anchor="ctr"/>
                </a:tc>
                <a:tc>
                  <a:txBody>
                    <a:bodyPr/>
                    <a:lstStyle/>
                    <a:p>
                      <a:r>
                        <a:rPr lang="en-IN"/>
                        <a:t>EMP_ZIP</a:t>
                      </a:r>
                    </a:p>
                  </a:txBody>
                  <a:tcPr anchor="ctr"/>
                </a:tc>
                <a:tc>
                  <a:txBody>
                    <a:bodyPr/>
                    <a:lstStyle/>
                    <a:p>
                      <a:r>
                        <a:rPr lang="en-IN"/>
                        <a:t>EMP_STATE</a:t>
                      </a:r>
                    </a:p>
                  </a:txBody>
                  <a:tcPr anchor="ctr"/>
                </a:tc>
                <a:tc>
                  <a:txBody>
                    <a:bodyPr/>
                    <a:lstStyle/>
                    <a:p>
                      <a:r>
                        <a:rPr lang="en-IN"/>
                        <a:t>EMP_CITY</a:t>
                      </a:r>
                    </a:p>
                  </a:txBody>
                  <a:tcPr anchor="ctr"/>
                </a:tc>
                <a:extLst>
                  <a:ext uri="{0D108BD9-81ED-4DB2-BD59-A6C34878D82A}">
                    <a16:rowId xmlns:a16="http://schemas.microsoft.com/office/drawing/2014/main" val="632329633"/>
                  </a:ext>
                </a:extLst>
              </a:tr>
              <a:tr h="370840">
                <a:tc>
                  <a:txBody>
                    <a:bodyPr/>
                    <a:lstStyle/>
                    <a:p>
                      <a:r>
                        <a:rPr lang="en-IN"/>
                        <a:t>222</a:t>
                      </a:r>
                    </a:p>
                  </a:txBody>
                  <a:tcPr anchor="ctr"/>
                </a:tc>
                <a:tc>
                  <a:txBody>
                    <a:bodyPr/>
                    <a:lstStyle/>
                    <a:p>
                      <a:r>
                        <a:rPr lang="en-IN"/>
                        <a:t>Harry</a:t>
                      </a:r>
                    </a:p>
                  </a:txBody>
                  <a:tcPr anchor="ctr"/>
                </a:tc>
                <a:tc>
                  <a:txBody>
                    <a:bodyPr/>
                    <a:lstStyle/>
                    <a:p>
                      <a:r>
                        <a:rPr lang="en-IN"/>
                        <a:t>201010</a:t>
                      </a:r>
                    </a:p>
                  </a:txBody>
                  <a:tcPr anchor="ctr"/>
                </a:tc>
                <a:tc>
                  <a:txBody>
                    <a:bodyPr/>
                    <a:lstStyle/>
                    <a:p>
                      <a:r>
                        <a:rPr lang="en-IN"/>
                        <a:t>UP</a:t>
                      </a:r>
                    </a:p>
                  </a:txBody>
                  <a:tcPr anchor="ctr"/>
                </a:tc>
                <a:tc>
                  <a:txBody>
                    <a:bodyPr/>
                    <a:lstStyle/>
                    <a:p>
                      <a:r>
                        <a:rPr lang="en-IN"/>
                        <a:t>Noida</a:t>
                      </a:r>
                    </a:p>
                  </a:txBody>
                  <a:tcPr anchor="ctr"/>
                </a:tc>
                <a:extLst>
                  <a:ext uri="{0D108BD9-81ED-4DB2-BD59-A6C34878D82A}">
                    <a16:rowId xmlns:a16="http://schemas.microsoft.com/office/drawing/2014/main" val="246583279"/>
                  </a:ext>
                </a:extLst>
              </a:tr>
              <a:tr h="370840">
                <a:tc>
                  <a:txBody>
                    <a:bodyPr/>
                    <a:lstStyle/>
                    <a:p>
                      <a:r>
                        <a:rPr lang="en-IN"/>
                        <a:t>333</a:t>
                      </a:r>
                    </a:p>
                  </a:txBody>
                  <a:tcPr anchor="ctr"/>
                </a:tc>
                <a:tc>
                  <a:txBody>
                    <a:bodyPr/>
                    <a:lstStyle/>
                    <a:p>
                      <a:r>
                        <a:rPr lang="en-IN"/>
                        <a:t>Stephan</a:t>
                      </a:r>
                    </a:p>
                  </a:txBody>
                  <a:tcPr anchor="ctr"/>
                </a:tc>
                <a:tc>
                  <a:txBody>
                    <a:bodyPr/>
                    <a:lstStyle/>
                    <a:p>
                      <a:r>
                        <a:rPr lang="en-IN"/>
                        <a:t>02228</a:t>
                      </a:r>
                    </a:p>
                  </a:txBody>
                  <a:tcPr anchor="ctr"/>
                </a:tc>
                <a:tc>
                  <a:txBody>
                    <a:bodyPr/>
                    <a:lstStyle/>
                    <a:p>
                      <a:r>
                        <a:rPr lang="en-IN"/>
                        <a:t>US</a:t>
                      </a:r>
                    </a:p>
                  </a:txBody>
                  <a:tcPr anchor="ctr"/>
                </a:tc>
                <a:tc>
                  <a:txBody>
                    <a:bodyPr/>
                    <a:lstStyle/>
                    <a:p>
                      <a:r>
                        <a:rPr lang="en-IN"/>
                        <a:t>Boston</a:t>
                      </a:r>
                    </a:p>
                  </a:txBody>
                  <a:tcPr anchor="ctr"/>
                </a:tc>
                <a:extLst>
                  <a:ext uri="{0D108BD9-81ED-4DB2-BD59-A6C34878D82A}">
                    <a16:rowId xmlns:a16="http://schemas.microsoft.com/office/drawing/2014/main" val="1438525085"/>
                  </a:ext>
                </a:extLst>
              </a:tr>
              <a:tr h="370840">
                <a:tc>
                  <a:txBody>
                    <a:bodyPr/>
                    <a:lstStyle/>
                    <a:p>
                      <a:r>
                        <a:rPr lang="en-IN"/>
                        <a:t>444</a:t>
                      </a:r>
                    </a:p>
                  </a:txBody>
                  <a:tcPr anchor="ctr"/>
                </a:tc>
                <a:tc>
                  <a:txBody>
                    <a:bodyPr/>
                    <a:lstStyle/>
                    <a:p>
                      <a:r>
                        <a:rPr lang="en-IN"/>
                        <a:t>Lan</a:t>
                      </a:r>
                    </a:p>
                  </a:txBody>
                  <a:tcPr anchor="ctr"/>
                </a:tc>
                <a:tc>
                  <a:txBody>
                    <a:bodyPr/>
                    <a:lstStyle/>
                    <a:p>
                      <a:r>
                        <a:rPr lang="en-IN"/>
                        <a:t>60007</a:t>
                      </a:r>
                    </a:p>
                  </a:txBody>
                  <a:tcPr anchor="ctr"/>
                </a:tc>
                <a:tc>
                  <a:txBody>
                    <a:bodyPr/>
                    <a:lstStyle/>
                    <a:p>
                      <a:r>
                        <a:rPr lang="en-IN"/>
                        <a:t>US</a:t>
                      </a:r>
                    </a:p>
                  </a:txBody>
                  <a:tcPr anchor="ctr"/>
                </a:tc>
                <a:tc>
                  <a:txBody>
                    <a:bodyPr/>
                    <a:lstStyle/>
                    <a:p>
                      <a:r>
                        <a:rPr lang="en-IN"/>
                        <a:t>Chicago</a:t>
                      </a:r>
                    </a:p>
                  </a:txBody>
                  <a:tcPr anchor="ctr"/>
                </a:tc>
                <a:extLst>
                  <a:ext uri="{0D108BD9-81ED-4DB2-BD59-A6C34878D82A}">
                    <a16:rowId xmlns:a16="http://schemas.microsoft.com/office/drawing/2014/main" val="1060209923"/>
                  </a:ext>
                </a:extLst>
              </a:tr>
              <a:tr h="370840">
                <a:tc>
                  <a:txBody>
                    <a:bodyPr/>
                    <a:lstStyle/>
                    <a:p>
                      <a:r>
                        <a:rPr lang="en-IN"/>
                        <a:t>555</a:t>
                      </a:r>
                    </a:p>
                  </a:txBody>
                  <a:tcPr anchor="ctr"/>
                </a:tc>
                <a:tc>
                  <a:txBody>
                    <a:bodyPr/>
                    <a:lstStyle/>
                    <a:p>
                      <a:r>
                        <a:rPr lang="en-IN"/>
                        <a:t>Katharine</a:t>
                      </a:r>
                    </a:p>
                  </a:txBody>
                  <a:tcPr anchor="ctr"/>
                </a:tc>
                <a:tc>
                  <a:txBody>
                    <a:bodyPr/>
                    <a:lstStyle/>
                    <a:p>
                      <a:r>
                        <a:rPr lang="en-IN"/>
                        <a:t>06389</a:t>
                      </a:r>
                    </a:p>
                  </a:txBody>
                  <a:tcPr anchor="ctr"/>
                </a:tc>
                <a:tc>
                  <a:txBody>
                    <a:bodyPr/>
                    <a:lstStyle/>
                    <a:p>
                      <a:r>
                        <a:rPr lang="en-IN"/>
                        <a:t>UK</a:t>
                      </a:r>
                    </a:p>
                  </a:txBody>
                  <a:tcPr anchor="ctr"/>
                </a:tc>
                <a:tc>
                  <a:txBody>
                    <a:bodyPr/>
                    <a:lstStyle/>
                    <a:p>
                      <a:r>
                        <a:rPr lang="en-IN"/>
                        <a:t>Norwich</a:t>
                      </a:r>
                    </a:p>
                  </a:txBody>
                  <a:tcPr anchor="ctr"/>
                </a:tc>
                <a:extLst>
                  <a:ext uri="{0D108BD9-81ED-4DB2-BD59-A6C34878D82A}">
                    <a16:rowId xmlns:a16="http://schemas.microsoft.com/office/drawing/2014/main" val="2799939561"/>
                  </a:ext>
                </a:extLst>
              </a:tr>
              <a:tr h="370840">
                <a:tc>
                  <a:txBody>
                    <a:bodyPr/>
                    <a:lstStyle/>
                    <a:p>
                      <a:r>
                        <a:rPr lang="en-IN"/>
                        <a:t>666</a:t>
                      </a:r>
                    </a:p>
                  </a:txBody>
                  <a:tcPr anchor="ctr"/>
                </a:tc>
                <a:tc>
                  <a:txBody>
                    <a:bodyPr/>
                    <a:lstStyle/>
                    <a:p>
                      <a:r>
                        <a:rPr lang="en-IN"/>
                        <a:t>John</a:t>
                      </a:r>
                    </a:p>
                  </a:txBody>
                  <a:tcPr anchor="ctr"/>
                </a:tc>
                <a:tc>
                  <a:txBody>
                    <a:bodyPr/>
                    <a:lstStyle/>
                    <a:p>
                      <a:r>
                        <a:rPr lang="en-IN"/>
                        <a:t>462007</a:t>
                      </a:r>
                    </a:p>
                  </a:txBody>
                  <a:tcPr anchor="ctr"/>
                </a:tc>
                <a:tc>
                  <a:txBody>
                    <a:bodyPr/>
                    <a:lstStyle/>
                    <a:p>
                      <a:r>
                        <a:rPr lang="en-IN"/>
                        <a:t>MP</a:t>
                      </a:r>
                    </a:p>
                  </a:txBody>
                  <a:tcPr anchor="ctr"/>
                </a:tc>
                <a:tc>
                  <a:txBody>
                    <a:bodyPr/>
                    <a:lstStyle/>
                    <a:p>
                      <a:r>
                        <a:rPr lang="en-IN" dirty="0"/>
                        <a:t>Bhopal</a:t>
                      </a:r>
                    </a:p>
                  </a:txBody>
                  <a:tcPr anchor="ctr"/>
                </a:tc>
                <a:extLst>
                  <a:ext uri="{0D108BD9-81ED-4DB2-BD59-A6C34878D82A}">
                    <a16:rowId xmlns:a16="http://schemas.microsoft.com/office/drawing/2014/main" val="1332883022"/>
                  </a:ext>
                </a:extLst>
              </a:tr>
            </a:tbl>
          </a:graphicData>
        </a:graphic>
      </p:graphicFrame>
      <p:graphicFrame>
        <p:nvGraphicFramePr>
          <p:cNvPr id="5" name="Table 4">
            <a:extLst>
              <a:ext uri="{FF2B5EF4-FFF2-40B4-BE49-F238E27FC236}">
                <a16:creationId xmlns:a16="http://schemas.microsoft.com/office/drawing/2014/main" id="{83722ED9-86AD-044C-CC36-1117F1D38BF5}"/>
              </a:ext>
            </a:extLst>
          </p:cNvPr>
          <p:cNvGraphicFramePr>
            <a:graphicFrameLocks noGrp="1"/>
          </p:cNvGraphicFramePr>
          <p:nvPr>
            <p:extLst>
              <p:ext uri="{D42A27DB-BD31-4B8C-83A1-F6EECF244321}">
                <p14:modId xmlns:p14="http://schemas.microsoft.com/office/powerpoint/2010/main" val="1068765007"/>
              </p:ext>
            </p:extLst>
          </p:nvPr>
        </p:nvGraphicFramePr>
        <p:xfrm>
          <a:off x="838200" y="4354819"/>
          <a:ext cx="4446180" cy="2225042"/>
        </p:xfrm>
        <a:graphic>
          <a:graphicData uri="http://schemas.openxmlformats.org/drawingml/2006/table">
            <a:tbl>
              <a:tblPr firstRow="1" bandRow="1">
                <a:tableStyleId>{5C22544A-7EE6-4342-B048-85BDC9FD1C3A}</a:tableStyleId>
              </a:tblPr>
              <a:tblGrid>
                <a:gridCol w="1482060">
                  <a:extLst>
                    <a:ext uri="{9D8B030D-6E8A-4147-A177-3AD203B41FA5}">
                      <a16:colId xmlns:a16="http://schemas.microsoft.com/office/drawing/2014/main" val="3461511234"/>
                    </a:ext>
                  </a:extLst>
                </a:gridCol>
                <a:gridCol w="1482060">
                  <a:extLst>
                    <a:ext uri="{9D8B030D-6E8A-4147-A177-3AD203B41FA5}">
                      <a16:colId xmlns:a16="http://schemas.microsoft.com/office/drawing/2014/main" val="4043198365"/>
                    </a:ext>
                  </a:extLst>
                </a:gridCol>
                <a:gridCol w="1482060">
                  <a:extLst>
                    <a:ext uri="{9D8B030D-6E8A-4147-A177-3AD203B41FA5}">
                      <a16:colId xmlns:a16="http://schemas.microsoft.com/office/drawing/2014/main" val="1953158740"/>
                    </a:ext>
                  </a:extLst>
                </a:gridCol>
              </a:tblGrid>
              <a:tr h="366597">
                <a:tc>
                  <a:txBody>
                    <a:bodyPr/>
                    <a:lstStyle/>
                    <a:p>
                      <a:r>
                        <a:rPr lang="en-IN" dirty="0"/>
                        <a:t>EMP_ID</a:t>
                      </a:r>
                    </a:p>
                  </a:txBody>
                  <a:tcPr anchor="ctr"/>
                </a:tc>
                <a:tc>
                  <a:txBody>
                    <a:bodyPr/>
                    <a:lstStyle/>
                    <a:p>
                      <a:r>
                        <a:rPr lang="en-IN"/>
                        <a:t>EMP_NAME</a:t>
                      </a:r>
                    </a:p>
                  </a:txBody>
                  <a:tcPr anchor="ctr"/>
                </a:tc>
                <a:tc>
                  <a:txBody>
                    <a:bodyPr/>
                    <a:lstStyle/>
                    <a:p>
                      <a:r>
                        <a:rPr lang="en-IN"/>
                        <a:t>EMP_ZIP</a:t>
                      </a:r>
                    </a:p>
                  </a:txBody>
                  <a:tcPr anchor="ctr"/>
                </a:tc>
                <a:extLst>
                  <a:ext uri="{0D108BD9-81ED-4DB2-BD59-A6C34878D82A}">
                    <a16:rowId xmlns:a16="http://schemas.microsoft.com/office/drawing/2014/main" val="3340842121"/>
                  </a:ext>
                </a:extLst>
              </a:tr>
              <a:tr h="371689">
                <a:tc>
                  <a:txBody>
                    <a:bodyPr/>
                    <a:lstStyle/>
                    <a:p>
                      <a:r>
                        <a:rPr lang="en-IN"/>
                        <a:t>222</a:t>
                      </a:r>
                    </a:p>
                  </a:txBody>
                  <a:tcPr anchor="ctr"/>
                </a:tc>
                <a:tc>
                  <a:txBody>
                    <a:bodyPr/>
                    <a:lstStyle/>
                    <a:p>
                      <a:r>
                        <a:rPr lang="en-IN"/>
                        <a:t>Harry</a:t>
                      </a:r>
                    </a:p>
                  </a:txBody>
                  <a:tcPr anchor="ctr"/>
                </a:tc>
                <a:tc>
                  <a:txBody>
                    <a:bodyPr/>
                    <a:lstStyle/>
                    <a:p>
                      <a:r>
                        <a:rPr lang="en-IN"/>
                        <a:t>201010</a:t>
                      </a:r>
                    </a:p>
                  </a:txBody>
                  <a:tcPr anchor="ctr"/>
                </a:tc>
                <a:extLst>
                  <a:ext uri="{0D108BD9-81ED-4DB2-BD59-A6C34878D82A}">
                    <a16:rowId xmlns:a16="http://schemas.microsoft.com/office/drawing/2014/main" val="319129395"/>
                  </a:ext>
                </a:extLst>
              </a:tr>
              <a:tr h="371689">
                <a:tc>
                  <a:txBody>
                    <a:bodyPr/>
                    <a:lstStyle/>
                    <a:p>
                      <a:r>
                        <a:rPr lang="en-IN"/>
                        <a:t>333</a:t>
                      </a:r>
                    </a:p>
                  </a:txBody>
                  <a:tcPr anchor="ctr"/>
                </a:tc>
                <a:tc>
                  <a:txBody>
                    <a:bodyPr/>
                    <a:lstStyle/>
                    <a:p>
                      <a:r>
                        <a:rPr lang="en-IN"/>
                        <a:t>Stephan</a:t>
                      </a:r>
                    </a:p>
                  </a:txBody>
                  <a:tcPr anchor="ctr"/>
                </a:tc>
                <a:tc>
                  <a:txBody>
                    <a:bodyPr/>
                    <a:lstStyle/>
                    <a:p>
                      <a:r>
                        <a:rPr lang="en-IN"/>
                        <a:t>02228</a:t>
                      </a:r>
                    </a:p>
                  </a:txBody>
                  <a:tcPr anchor="ctr"/>
                </a:tc>
                <a:extLst>
                  <a:ext uri="{0D108BD9-81ED-4DB2-BD59-A6C34878D82A}">
                    <a16:rowId xmlns:a16="http://schemas.microsoft.com/office/drawing/2014/main" val="2919551937"/>
                  </a:ext>
                </a:extLst>
              </a:tr>
              <a:tr h="371689">
                <a:tc>
                  <a:txBody>
                    <a:bodyPr/>
                    <a:lstStyle/>
                    <a:p>
                      <a:r>
                        <a:rPr lang="en-IN"/>
                        <a:t>444</a:t>
                      </a:r>
                    </a:p>
                  </a:txBody>
                  <a:tcPr anchor="ctr"/>
                </a:tc>
                <a:tc>
                  <a:txBody>
                    <a:bodyPr/>
                    <a:lstStyle/>
                    <a:p>
                      <a:r>
                        <a:rPr lang="en-IN"/>
                        <a:t>Lan</a:t>
                      </a:r>
                    </a:p>
                  </a:txBody>
                  <a:tcPr anchor="ctr"/>
                </a:tc>
                <a:tc>
                  <a:txBody>
                    <a:bodyPr/>
                    <a:lstStyle/>
                    <a:p>
                      <a:r>
                        <a:rPr lang="en-IN"/>
                        <a:t>60007</a:t>
                      </a:r>
                    </a:p>
                  </a:txBody>
                  <a:tcPr anchor="ctr"/>
                </a:tc>
                <a:extLst>
                  <a:ext uri="{0D108BD9-81ED-4DB2-BD59-A6C34878D82A}">
                    <a16:rowId xmlns:a16="http://schemas.microsoft.com/office/drawing/2014/main" val="862390782"/>
                  </a:ext>
                </a:extLst>
              </a:tr>
              <a:tr h="371689">
                <a:tc>
                  <a:txBody>
                    <a:bodyPr/>
                    <a:lstStyle/>
                    <a:p>
                      <a:r>
                        <a:rPr lang="en-IN"/>
                        <a:t>555</a:t>
                      </a:r>
                    </a:p>
                  </a:txBody>
                  <a:tcPr anchor="ctr"/>
                </a:tc>
                <a:tc>
                  <a:txBody>
                    <a:bodyPr/>
                    <a:lstStyle/>
                    <a:p>
                      <a:r>
                        <a:rPr lang="en-IN"/>
                        <a:t>Katharine</a:t>
                      </a:r>
                    </a:p>
                  </a:txBody>
                  <a:tcPr anchor="ctr"/>
                </a:tc>
                <a:tc>
                  <a:txBody>
                    <a:bodyPr/>
                    <a:lstStyle/>
                    <a:p>
                      <a:r>
                        <a:rPr lang="en-IN"/>
                        <a:t>06389</a:t>
                      </a:r>
                    </a:p>
                  </a:txBody>
                  <a:tcPr anchor="ctr"/>
                </a:tc>
                <a:extLst>
                  <a:ext uri="{0D108BD9-81ED-4DB2-BD59-A6C34878D82A}">
                    <a16:rowId xmlns:a16="http://schemas.microsoft.com/office/drawing/2014/main" val="2141761120"/>
                  </a:ext>
                </a:extLst>
              </a:tr>
              <a:tr h="371689">
                <a:tc>
                  <a:txBody>
                    <a:bodyPr/>
                    <a:lstStyle/>
                    <a:p>
                      <a:r>
                        <a:rPr lang="en-IN"/>
                        <a:t>666</a:t>
                      </a:r>
                    </a:p>
                  </a:txBody>
                  <a:tcPr anchor="ctr"/>
                </a:tc>
                <a:tc>
                  <a:txBody>
                    <a:bodyPr/>
                    <a:lstStyle/>
                    <a:p>
                      <a:r>
                        <a:rPr lang="en-IN"/>
                        <a:t>John</a:t>
                      </a:r>
                    </a:p>
                  </a:txBody>
                  <a:tcPr anchor="ctr"/>
                </a:tc>
                <a:tc>
                  <a:txBody>
                    <a:bodyPr/>
                    <a:lstStyle/>
                    <a:p>
                      <a:r>
                        <a:rPr lang="en-IN" dirty="0"/>
                        <a:t>462007</a:t>
                      </a:r>
                    </a:p>
                  </a:txBody>
                  <a:tcPr anchor="ctr"/>
                </a:tc>
                <a:extLst>
                  <a:ext uri="{0D108BD9-81ED-4DB2-BD59-A6C34878D82A}">
                    <a16:rowId xmlns:a16="http://schemas.microsoft.com/office/drawing/2014/main" val="615452265"/>
                  </a:ext>
                </a:extLst>
              </a:tr>
            </a:tbl>
          </a:graphicData>
        </a:graphic>
      </p:graphicFrame>
      <p:graphicFrame>
        <p:nvGraphicFramePr>
          <p:cNvPr id="6" name="Table 5">
            <a:extLst>
              <a:ext uri="{FF2B5EF4-FFF2-40B4-BE49-F238E27FC236}">
                <a16:creationId xmlns:a16="http://schemas.microsoft.com/office/drawing/2014/main" id="{2056A333-1C2F-66BB-9198-3E2C4942E3C4}"/>
              </a:ext>
            </a:extLst>
          </p:cNvPr>
          <p:cNvGraphicFramePr>
            <a:graphicFrameLocks noGrp="1"/>
          </p:cNvGraphicFramePr>
          <p:nvPr>
            <p:extLst>
              <p:ext uri="{D42A27DB-BD31-4B8C-83A1-F6EECF244321}">
                <p14:modId xmlns:p14="http://schemas.microsoft.com/office/powerpoint/2010/main" val="1670372590"/>
              </p:ext>
            </p:extLst>
          </p:nvPr>
        </p:nvGraphicFramePr>
        <p:xfrm>
          <a:off x="6468139" y="4267833"/>
          <a:ext cx="4446180" cy="2225042"/>
        </p:xfrm>
        <a:graphic>
          <a:graphicData uri="http://schemas.openxmlformats.org/drawingml/2006/table">
            <a:tbl>
              <a:tblPr firstRow="1" bandRow="1">
                <a:tableStyleId>{5C22544A-7EE6-4342-B048-85BDC9FD1C3A}</a:tableStyleId>
              </a:tblPr>
              <a:tblGrid>
                <a:gridCol w="1482060">
                  <a:extLst>
                    <a:ext uri="{9D8B030D-6E8A-4147-A177-3AD203B41FA5}">
                      <a16:colId xmlns:a16="http://schemas.microsoft.com/office/drawing/2014/main" val="3461511234"/>
                    </a:ext>
                  </a:extLst>
                </a:gridCol>
                <a:gridCol w="1482060">
                  <a:extLst>
                    <a:ext uri="{9D8B030D-6E8A-4147-A177-3AD203B41FA5}">
                      <a16:colId xmlns:a16="http://schemas.microsoft.com/office/drawing/2014/main" val="4043198365"/>
                    </a:ext>
                  </a:extLst>
                </a:gridCol>
                <a:gridCol w="1482060">
                  <a:extLst>
                    <a:ext uri="{9D8B030D-6E8A-4147-A177-3AD203B41FA5}">
                      <a16:colId xmlns:a16="http://schemas.microsoft.com/office/drawing/2014/main" val="1953158740"/>
                    </a:ext>
                  </a:extLst>
                </a:gridCol>
              </a:tblGrid>
              <a:tr h="366597">
                <a:tc>
                  <a:txBody>
                    <a:bodyPr/>
                    <a:lstStyle/>
                    <a:p>
                      <a:r>
                        <a:rPr lang="en-IN" dirty="0"/>
                        <a:t>EMP_ZIP</a:t>
                      </a:r>
                    </a:p>
                  </a:txBody>
                  <a:tcPr anchor="ctr"/>
                </a:tc>
                <a:tc>
                  <a:txBody>
                    <a:bodyPr/>
                    <a:lstStyle/>
                    <a:p>
                      <a:r>
                        <a:rPr lang="en-IN"/>
                        <a:t>EMP_STATE</a:t>
                      </a:r>
                    </a:p>
                  </a:txBody>
                  <a:tcPr anchor="ctr"/>
                </a:tc>
                <a:tc>
                  <a:txBody>
                    <a:bodyPr/>
                    <a:lstStyle/>
                    <a:p>
                      <a:r>
                        <a:rPr lang="en-IN"/>
                        <a:t>EMP_CITY</a:t>
                      </a:r>
                    </a:p>
                  </a:txBody>
                  <a:tcPr anchor="ctr"/>
                </a:tc>
                <a:extLst>
                  <a:ext uri="{0D108BD9-81ED-4DB2-BD59-A6C34878D82A}">
                    <a16:rowId xmlns:a16="http://schemas.microsoft.com/office/drawing/2014/main" val="3340842121"/>
                  </a:ext>
                </a:extLst>
              </a:tr>
              <a:tr h="371689">
                <a:tc>
                  <a:txBody>
                    <a:bodyPr/>
                    <a:lstStyle/>
                    <a:p>
                      <a:r>
                        <a:rPr lang="en-IN"/>
                        <a:t>201010</a:t>
                      </a:r>
                    </a:p>
                  </a:txBody>
                  <a:tcPr anchor="ctr"/>
                </a:tc>
                <a:tc>
                  <a:txBody>
                    <a:bodyPr/>
                    <a:lstStyle/>
                    <a:p>
                      <a:r>
                        <a:rPr lang="en-IN"/>
                        <a:t>UP</a:t>
                      </a:r>
                    </a:p>
                  </a:txBody>
                  <a:tcPr anchor="ctr"/>
                </a:tc>
                <a:tc>
                  <a:txBody>
                    <a:bodyPr/>
                    <a:lstStyle/>
                    <a:p>
                      <a:r>
                        <a:rPr lang="en-IN"/>
                        <a:t>Noida</a:t>
                      </a:r>
                    </a:p>
                  </a:txBody>
                  <a:tcPr anchor="ctr"/>
                </a:tc>
                <a:extLst>
                  <a:ext uri="{0D108BD9-81ED-4DB2-BD59-A6C34878D82A}">
                    <a16:rowId xmlns:a16="http://schemas.microsoft.com/office/drawing/2014/main" val="319129395"/>
                  </a:ext>
                </a:extLst>
              </a:tr>
              <a:tr h="371689">
                <a:tc>
                  <a:txBody>
                    <a:bodyPr/>
                    <a:lstStyle/>
                    <a:p>
                      <a:r>
                        <a:rPr lang="en-IN"/>
                        <a:t>02228</a:t>
                      </a:r>
                    </a:p>
                  </a:txBody>
                  <a:tcPr anchor="ctr"/>
                </a:tc>
                <a:tc>
                  <a:txBody>
                    <a:bodyPr/>
                    <a:lstStyle/>
                    <a:p>
                      <a:r>
                        <a:rPr lang="en-IN"/>
                        <a:t>US</a:t>
                      </a:r>
                    </a:p>
                  </a:txBody>
                  <a:tcPr anchor="ctr"/>
                </a:tc>
                <a:tc>
                  <a:txBody>
                    <a:bodyPr/>
                    <a:lstStyle/>
                    <a:p>
                      <a:r>
                        <a:rPr lang="en-IN"/>
                        <a:t>Boston</a:t>
                      </a:r>
                    </a:p>
                  </a:txBody>
                  <a:tcPr anchor="ctr"/>
                </a:tc>
                <a:extLst>
                  <a:ext uri="{0D108BD9-81ED-4DB2-BD59-A6C34878D82A}">
                    <a16:rowId xmlns:a16="http://schemas.microsoft.com/office/drawing/2014/main" val="2919551937"/>
                  </a:ext>
                </a:extLst>
              </a:tr>
              <a:tr h="371689">
                <a:tc>
                  <a:txBody>
                    <a:bodyPr/>
                    <a:lstStyle/>
                    <a:p>
                      <a:r>
                        <a:rPr lang="en-IN"/>
                        <a:t>60007</a:t>
                      </a:r>
                    </a:p>
                  </a:txBody>
                  <a:tcPr anchor="ctr"/>
                </a:tc>
                <a:tc>
                  <a:txBody>
                    <a:bodyPr/>
                    <a:lstStyle/>
                    <a:p>
                      <a:r>
                        <a:rPr lang="en-IN"/>
                        <a:t>US</a:t>
                      </a:r>
                    </a:p>
                  </a:txBody>
                  <a:tcPr anchor="ctr"/>
                </a:tc>
                <a:tc>
                  <a:txBody>
                    <a:bodyPr/>
                    <a:lstStyle/>
                    <a:p>
                      <a:r>
                        <a:rPr lang="en-IN"/>
                        <a:t>Chicago</a:t>
                      </a:r>
                    </a:p>
                  </a:txBody>
                  <a:tcPr anchor="ctr"/>
                </a:tc>
                <a:extLst>
                  <a:ext uri="{0D108BD9-81ED-4DB2-BD59-A6C34878D82A}">
                    <a16:rowId xmlns:a16="http://schemas.microsoft.com/office/drawing/2014/main" val="862390782"/>
                  </a:ext>
                </a:extLst>
              </a:tr>
              <a:tr h="371689">
                <a:tc>
                  <a:txBody>
                    <a:bodyPr/>
                    <a:lstStyle/>
                    <a:p>
                      <a:r>
                        <a:rPr lang="en-IN"/>
                        <a:t>06389</a:t>
                      </a:r>
                    </a:p>
                  </a:txBody>
                  <a:tcPr anchor="ctr"/>
                </a:tc>
                <a:tc>
                  <a:txBody>
                    <a:bodyPr/>
                    <a:lstStyle/>
                    <a:p>
                      <a:r>
                        <a:rPr lang="en-IN"/>
                        <a:t>UK</a:t>
                      </a:r>
                    </a:p>
                  </a:txBody>
                  <a:tcPr anchor="ctr"/>
                </a:tc>
                <a:tc>
                  <a:txBody>
                    <a:bodyPr/>
                    <a:lstStyle/>
                    <a:p>
                      <a:r>
                        <a:rPr lang="en-IN"/>
                        <a:t>Norwich</a:t>
                      </a:r>
                    </a:p>
                  </a:txBody>
                  <a:tcPr anchor="ctr"/>
                </a:tc>
                <a:extLst>
                  <a:ext uri="{0D108BD9-81ED-4DB2-BD59-A6C34878D82A}">
                    <a16:rowId xmlns:a16="http://schemas.microsoft.com/office/drawing/2014/main" val="2141761120"/>
                  </a:ext>
                </a:extLst>
              </a:tr>
              <a:tr h="371689">
                <a:tc>
                  <a:txBody>
                    <a:bodyPr/>
                    <a:lstStyle/>
                    <a:p>
                      <a:r>
                        <a:rPr lang="en-IN"/>
                        <a:t>462007</a:t>
                      </a:r>
                    </a:p>
                  </a:txBody>
                  <a:tcPr anchor="ctr"/>
                </a:tc>
                <a:tc>
                  <a:txBody>
                    <a:bodyPr/>
                    <a:lstStyle/>
                    <a:p>
                      <a:r>
                        <a:rPr lang="en-IN"/>
                        <a:t>MP</a:t>
                      </a:r>
                    </a:p>
                  </a:txBody>
                  <a:tcPr anchor="ctr"/>
                </a:tc>
                <a:tc>
                  <a:txBody>
                    <a:bodyPr/>
                    <a:lstStyle/>
                    <a:p>
                      <a:r>
                        <a:rPr lang="en-IN" dirty="0"/>
                        <a:t>Bhopal</a:t>
                      </a:r>
                    </a:p>
                  </a:txBody>
                  <a:tcPr anchor="ctr"/>
                </a:tc>
                <a:extLst>
                  <a:ext uri="{0D108BD9-81ED-4DB2-BD59-A6C34878D82A}">
                    <a16:rowId xmlns:a16="http://schemas.microsoft.com/office/drawing/2014/main" val="615452265"/>
                  </a:ext>
                </a:extLst>
              </a:tr>
            </a:tbl>
          </a:graphicData>
        </a:graphic>
      </p:graphicFrame>
    </p:spTree>
    <p:extLst>
      <p:ext uri="{BB962C8B-B14F-4D97-AF65-F5344CB8AC3E}">
        <p14:creationId xmlns:p14="http://schemas.microsoft.com/office/powerpoint/2010/main" val="2529031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6AE17-15AB-E323-8B9D-F2A756291D99}"/>
              </a:ext>
            </a:extLst>
          </p:cNvPr>
          <p:cNvSpPr>
            <a:spLocks noGrp="1"/>
          </p:cNvSpPr>
          <p:nvPr>
            <p:ph type="title"/>
          </p:nvPr>
        </p:nvSpPr>
        <p:spPr/>
        <p:txBody>
          <a:bodyPr/>
          <a:lstStyle/>
          <a:p>
            <a:pPr algn="ctr"/>
            <a:r>
              <a:rPr lang="en-IN" b="1" dirty="0">
                <a:solidFill>
                  <a:srgbClr val="FF0000"/>
                </a:solidFill>
              </a:rPr>
              <a:t>Boyce Codd normal form (BCNF)</a:t>
            </a:r>
          </a:p>
        </p:txBody>
      </p:sp>
      <p:sp>
        <p:nvSpPr>
          <p:cNvPr id="3" name="Content Placeholder 2">
            <a:extLst>
              <a:ext uri="{FF2B5EF4-FFF2-40B4-BE49-F238E27FC236}">
                <a16:creationId xmlns:a16="http://schemas.microsoft.com/office/drawing/2014/main" id="{8F2C9EEE-735B-792D-F5DB-A82BBFFE8A1A}"/>
              </a:ext>
            </a:extLst>
          </p:cNvPr>
          <p:cNvSpPr>
            <a:spLocks noGrp="1"/>
          </p:cNvSpPr>
          <p:nvPr>
            <p:ph idx="1"/>
          </p:nvPr>
        </p:nvSpPr>
        <p:spPr/>
        <p:txBody>
          <a:bodyPr/>
          <a:lstStyle/>
          <a:p>
            <a:pPr>
              <a:buFont typeface="Arial" panose="020B0604020202020204" pitchFamily="34" charset="0"/>
              <a:buChar char="•"/>
            </a:pPr>
            <a:r>
              <a:rPr lang="en-US" dirty="0"/>
              <a:t>BCNF is the advance version of 3NF. It is stricter than 3NF. </a:t>
            </a:r>
          </a:p>
          <a:p>
            <a:pPr>
              <a:buFont typeface="Arial" panose="020B0604020202020204" pitchFamily="34" charset="0"/>
              <a:buChar char="•"/>
            </a:pPr>
            <a:r>
              <a:rPr lang="en-US" dirty="0"/>
              <a:t>A table is in BCNF if every functional dependency X → Y, X is the super key of the table. </a:t>
            </a:r>
          </a:p>
          <a:p>
            <a:pPr>
              <a:buFont typeface="Arial" panose="020B0604020202020204" pitchFamily="34" charset="0"/>
              <a:buChar char="•"/>
            </a:pPr>
            <a:r>
              <a:rPr lang="en-US" dirty="0"/>
              <a:t>For BCNF, the table should be in 3NF, and for every FD, LHS is super key.</a:t>
            </a:r>
          </a:p>
          <a:p>
            <a:pPr marL="0" indent="0">
              <a:buNone/>
            </a:pPr>
            <a:endParaRPr lang="en-IN" dirty="0"/>
          </a:p>
        </p:txBody>
      </p:sp>
    </p:spTree>
    <p:extLst>
      <p:ext uri="{BB962C8B-B14F-4D97-AF65-F5344CB8AC3E}">
        <p14:creationId xmlns:p14="http://schemas.microsoft.com/office/powerpoint/2010/main" val="2979710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5819-523B-A3DF-FD62-B713E9135399}"/>
              </a:ext>
            </a:extLst>
          </p:cNvPr>
          <p:cNvSpPr>
            <a:spLocks noGrp="1"/>
          </p:cNvSpPr>
          <p:nvPr>
            <p:ph type="title"/>
          </p:nvPr>
        </p:nvSpPr>
        <p:spPr/>
        <p:txBody>
          <a:bodyPr/>
          <a:lstStyle/>
          <a:p>
            <a:pPr algn="ctr"/>
            <a:r>
              <a:rPr lang="en-IN" b="1" dirty="0">
                <a:solidFill>
                  <a:srgbClr val="FF0000"/>
                </a:solidFill>
              </a:rPr>
              <a:t>Boyce Codd normal form (BCNF)</a:t>
            </a:r>
            <a:endParaRPr lang="en-IN" dirty="0"/>
          </a:p>
        </p:txBody>
      </p:sp>
      <p:graphicFrame>
        <p:nvGraphicFramePr>
          <p:cNvPr id="4" name="Content Placeholder 3">
            <a:extLst>
              <a:ext uri="{FF2B5EF4-FFF2-40B4-BE49-F238E27FC236}">
                <a16:creationId xmlns:a16="http://schemas.microsoft.com/office/drawing/2014/main" id="{26E698AA-9C3D-E348-31FC-FE1F80FA6287}"/>
              </a:ext>
            </a:extLst>
          </p:cNvPr>
          <p:cNvGraphicFramePr>
            <a:graphicFrameLocks noGrp="1"/>
          </p:cNvGraphicFramePr>
          <p:nvPr>
            <p:ph idx="1"/>
            <p:extLst>
              <p:ext uri="{D42A27DB-BD31-4B8C-83A1-F6EECF244321}">
                <p14:modId xmlns:p14="http://schemas.microsoft.com/office/powerpoint/2010/main" val="1783499308"/>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612238952"/>
                    </a:ext>
                  </a:extLst>
                </a:gridCol>
                <a:gridCol w="2103120">
                  <a:extLst>
                    <a:ext uri="{9D8B030D-6E8A-4147-A177-3AD203B41FA5}">
                      <a16:colId xmlns:a16="http://schemas.microsoft.com/office/drawing/2014/main" val="2249364799"/>
                    </a:ext>
                  </a:extLst>
                </a:gridCol>
                <a:gridCol w="2103120">
                  <a:extLst>
                    <a:ext uri="{9D8B030D-6E8A-4147-A177-3AD203B41FA5}">
                      <a16:colId xmlns:a16="http://schemas.microsoft.com/office/drawing/2014/main" val="183577415"/>
                    </a:ext>
                  </a:extLst>
                </a:gridCol>
                <a:gridCol w="2103120">
                  <a:extLst>
                    <a:ext uri="{9D8B030D-6E8A-4147-A177-3AD203B41FA5}">
                      <a16:colId xmlns:a16="http://schemas.microsoft.com/office/drawing/2014/main" val="3211032045"/>
                    </a:ext>
                  </a:extLst>
                </a:gridCol>
                <a:gridCol w="2103120">
                  <a:extLst>
                    <a:ext uri="{9D8B030D-6E8A-4147-A177-3AD203B41FA5}">
                      <a16:colId xmlns:a16="http://schemas.microsoft.com/office/drawing/2014/main" val="1833250383"/>
                    </a:ext>
                  </a:extLst>
                </a:gridCol>
              </a:tblGrid>
              <a:tr h="370840">
                <a:tc>
                  <a:txBody>
                    <a:bodyPr/>
                    <a:lstStyle/>
                    <a:p>
                      <a:r>
                        <a:rPr lang="en-IN" dirty="0"/>
                        <a:t>EMP_ID</a:t>
                      </a:r>
                    </a:p>
                  </a:txBody>
                  <a:tcPr anchor="ctr"/>
                </a:tc>
                <a:tc>
                  <a:txBody>
                    <a:bodyPr/>
                    <a:lstStyle/>
                    <a:p>
                      <a:r>
                        <a:rPr lang="en-IN"/>
                        <a:t>EMP_COUNTRY</a:t>
                      </a:r>
                    </a:p>
                  </a:txBody>
                  <a:tcPr anchor="ctr"/>
                </a:tc>
                <a:tc>
                  <a:txBody>
                    <a:bodyPr/>
                    <a:lstStyle/>
                    <a:p>
                      <a:r>
                        <a:rPr lang="en-IN"/>
                        <a:t>EMP_DEPT</a:t>
                      </a:r>
                    </a:p>
                  </a:txBody>
                  <a:tcPr anchor="ctr"/>
                </a:tc>
                <a:tc>
                  <a:txBody>
                    <a:bodyPr/>
                    <a:lstStyle/>
                    <a:p>
                      <a:r>
                        <a:rPr lang="en-IN"/>
                        <a:t>DEPT_TYPE</a:t>
                      </a:r>
                    </a:p>
                  </a:txBody>
                  <a:tcPr anchor="ctr"/>
                </a:tc>
                <a:tc>
                  <a:txBody>
                    <a:bodyPr/>
                    <a:lstStyle/>
                    <a:p>
                      <a:r>
                        <a:rPr lang="en-IN"/>
                        <a:t>EMP_DEPT_NO</a:t>
                      </a:r>
                    </a:p>
                  </a:txBody>
                  <a:tcPr anchor="ctr"/>
                </a:tc>
                <a:extLst>
                  <a:ext uri="{0D108BD9-81ED-4DB2-BD59-A6C34878D82A}">
                    <a16:rowId xmlns:a16="http://schemas.microsoft.com/office/drawing/2014/main" val="892013100"/>
                  </a:ext>
                </a:extLst>
              </a:tr>
              <a:tr h="370840">
                <a:tc>
                  <a:txBody>
                    <a:bodyPr/>
                    <a:lstStyle/>
                    <a:p>
                      <a:r>
                        <a:rPr lang="en-IN"/>
                        <a:t>264</a:t>
                      </a:r>
                    </a:p>
                  </a:txBody>
                  <a:tcPr anchor="ctr"/>
                </a:tc>
                <a:tc>
                  <a:txBody>
                    <a:bodyPr/>
                    <a:lstStyle/>
                    <a:p>
                      <a:r>
                        <a:rPr lang="en-IN"/>
                        <a:t>India</a:t>
                      </a:r>
                    </a:p>
                  </a:txBody>
                  <a:tcPr anchor="ctr"/>
                </a:tc>
                <a:tc>
                  <a:txBody>
                    <a:bodyPr/>
                    <a:lstStyle/>
                    <a:p>
                      <a:r>
                        <a:rPr lang="en-IN"/>
                        <a:t>Designing</a:t>
                      </a:r>
                    </a:p>
                  </a:txBody>
                  <a:tcPr anchor="ctr"/>
                </a:tc>
                <a:tc>
                  <a:txBody>
                    <a:bodyPr/>
                    <a:lstStyle/>
                    <a:p>
                      <a:r>
                        <a:rPr lang="en-IN"/>
                        <a:t>D394</a:t>
                      </a:r>
                    </a:p>
                  </a:txBody>
                  <a:tcPr anchor="ctr"/>
                </a:tc>
                <a:tc>
                  <a:txBody>
                    <a:bodyPr/>
                    <a:lstStyle/>
                    <a:p>
                      <a:r>
                        <a:rPr lang="en-IN"/>
                        <a:t>283</a:t>
                      </a:r>
                    </a:p>
                  </a:txBody>
                  <a:tcPr anchor="ctr"/>
                </a:tc>
                <a:extLst>
                  <a:ext uri="{0D108BD9-81ED-4DB2-BD59-A6C34878D82A}">
                    <a16:rowId xmlns:a16="http://schemas.microsoft.com/office/drawing/2014/main" val="2618751751"/>
                  </a:ext>
                </a:extLst>
              </a:tr>
              <a:tr h="370840">
                <a:tc>
                  <a:txBody>
                    <a:bodyPr/>
                    <a:lstStyle/>
                    <a:p>
                      <a:r>
                        <a:rPr lang="en-IN"/>
                        <a:t>264</a:t>
                      </a:r>
                    </a:p>
                  </a:txBody>
                  <a:tcPr anchor="ctr"/>
                </a:tc>
                <a:tc>
                  <a:txBody>
                    <a:bodyPr/>
                    <a:lstStyle/>
                    <a:p>
                      <a:r>
                        <a:rPr lang="en-IN"/>
                        <a:t>India</a:t>
                      </a:r>
                    </a:p>
                  </a:txBody>
                  <a:tcPr anchor="ctr"/>
                </a:tc>
                <a:tc>
                  <a:txBody>
                    <a:bodyPr/>
                    <a:lstStyle/>
                    <a:p>
                      <a:r>
                        <a:rPr lang="en-IN"/>
                        <a:t>Testing</a:t>
                      </a:r>
                    </a:p>
                  </a:txBody>
                  <a:tcPr anchor="ctr"/>
                </a:tc>
                <a:tc>
                  <a:txBody>
                    <a:bodyPr/>
                    <a:lstStyle/>
                    <a:p>
                      <a:r>
                        <a:rPr lang="en-IN"/>
                        <a:t>D394</a:t>
                      </a:r>
                    </a:p>
                  </a:txBody>
                  <a:tcPr anchor="ctr"/>
                </a:tc>
                <a:tc>
                  <a:txBody>
                    <a:bodyPr/>
                    <a:lstStyle/>
                    <a:p>
                      <a:r>
                        <a:rPr lang="en-IN"/>
                        <a:t>300</a:t>
                      </a:r>
                    </a:p>
                  </a:txBody>
                  <a:tcPr anchor="ctr"/>
                </a:tc>
                <a:extLst>
                  <a:ext uri="{0D108BD9-81ED-4DB2-BD59-A6C34878D82A}">
                    <a16:rowId xmlns:a16="http://schemas.microsoft.com/office/drawing/2014/main" val="583175537"/>
                  </a:ext>
                </a:extLst>
              </a:tr>
              <a:tr h="370840">
                <a:tc>
                  <a:txBody>
                    <a:bodyPr/>
                    <a:lstStyle/>
                    <a:p>
                      <a:r>
                        <a:rPr lang="en-IN"/>
                        <a:t>364</a:t>
                      </a:r>
                    </a:p>
                  </a:txBody>
                  <a:tcPr anchor="ctr"/>
                </a:tc>
                <a:tc>
                  <a:txBody>
                    <a:bodyPr/>
                    <a:lstStyle/>
                    <a:p>
                      <a:r>
                        <a:rPr lang="en-IN"/>
                        <a:t>UK</a:t>
                      </a:r>
                    </a:p>
                  </a:txBody>
                  <a:tcPr anchor="ctr"/>
                </a:tc>
                <a:tc>
                  <a:txBody>
                    <a:bodyPr/>
                    <a:lstStyle/>
                    <a:p>
                      <a:r>
                        <a:rPr lang="en-IN"/>
                        <a:t>Stores</a:t>
                      </a:r>
                    </a:p>
                  </a:txBody>
                  <a:tcPr anchor="ctr"/>
                </a:tc>
                <a:tc>
                  <a:txBody>
                    <a:bodyPr/>
                    <a:lstStyle/>
                    <a:p>
                      <a:r>
                        <a:rPr lang="en-IN"/>
                        <a:t>D283</a:t>
                      </a:r>
                    </a:p>
                  </a:txBody>
                  <a:tcPr anchor="ctr"/>
                </a:tc>
                <a:tc>
                  <a:txBody>
                    <a:bodyPr/>
                    <a:lstStyle/>
                    <a:p>
                      <a:r>
                        <a:rPr lang="en-IN"/>
                        <a:t>232</a:t>
                      </a:r>
                    </a:p>
                  </a:txBody>
                  <a:tcPr anchor="ctr"/>
                </a:tc>
                <a:extLst>
                  <a:ext uri="{0D108BD9-81ED-4DB2-BD59-A6C34878D82A}">
                    <a16:rowId xmlns:a16="http://schemas.microsoft.com/office/drawing/2014/main" val="1134646104"/>
                  </a:ext>
                </a:extLst>
              </a:tr>
              <a:tr h="370840">
                <a:tc>
                  <a:txBody>
                    <a:bodyPr/>
                    <a:lstStyle/>
                    <a:p>
                      <a:r>
                        <a:rPr lang="en-IN"/>
                        <a:t>364</a:t>
                      </a:r>
                    </a:p>
                  </a:txBody>
                  <a:tcPr anchor="ctr"/>
                </a:tc>
                <a:tc>
                  <a:txBody>
                    <a:bodyPr/>
                    <a:lstStyle/>
                    <a:p>
                      <a:r>
                        <a:rPr lang="en-IN"/>
                        <a:t>UK</a:t>
                      </a:r>
                    </a:p>
                  </a:txBody>
                  <a:tcPr anchor="ctr"/>
                </a:tc>
                <a:tc>
                  <a:txBody>
                    <a:bodyPr/>
                    <a:lstStyle/>
                    <a:p>
                      <a:r>
                        <a:rPr lang="en-IN"/>
                        <a:t>Developing</a:t>
                      </a:r>
                    </a:p>
                  </a:txBody>
                  <a:tcPr anchor="ctr"/>
                </a:tc>
                <a:tc>
                  <a:txBody>
                    <a:bodyPr/>
                    <a:lstStyle/>
                    <a:p>
                      <a:r>
                        <a:rPr lang="en-IN"/>
                        <a:t>D283</a:t>
                      </a:r>
                    </a:p>
                  </a:txBody>
                  <a:tcPr anchor="ctr"/>
                </a:tc>
                <a:tc>
                  <a:txBody>
                    <a:bodyPr/>
                    <a:lstStyle/>
                    <a:p>
                      <a:r>
                        <a:rPr lang="en-IN" dirty="0"/>
                        <a:t>549</a:t>
                      </a:r>
                    </a:p>
                  </a:txBody>
                  <a:tcPr anchor="ctr"/>
                </a:tc>
                <a:extLst>
                  <a:ext uri="{0D108BD9-81ED-4DB2-BD59-A6C34878D82A}">
                    <a16:rowId xmlns:a16="http://schemas.microsoft.com/office/drawing/2014/main" val="3430177945"/>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3321041004"/>
                  </a:ext>
                </a:extLst>
              </a:tr>
            </a:tbl>
          </a:graphicData>
        </a:graphic>
      </p:graphicFrame>
      <p:graphicFrame>
        <p:nvGraphicFramePr>
          <p:cNvPr id="5" name="Table 4">
            <a:extLst>
              <a:ext uri="{FF2B5EF4-FFF2-40B4-BE49-F238E27FC236}">
                <a16:creationId xmlns:a16="http://schemas.microsoft.com/office/drawing/2014/main" id="{CD97B03F-1F5C-6A1D-111A-CBEBBA2E3162}"/>
              </a:ext>
            </a:extLst>
          </p:cNvPr>
          <p:cNvGraphicFramePr>
            <a:graphicFrameLocks noGrp="1"/>
          </p:cNvGraphicFramePr>
          <p:nvPr>
            <p:extLst>
              <p:ext uri="{D42A27DB-BD31-4B8C-83A1-F6EECF244321}">
                <p14:modId xmlns:p14="http://schemas.microsoft.com/office/powerpoint/2010/main" val="1095027423"/>
              </p:ext>
            </p:extLst>
          </p:nvPr>
        </p:nvGraphicFramePr>
        <p:xfrm>
          <a:off x="838200" y="4532974"/>
          <a:ext cx="2775098" cy="1325562"/>
        </p:xfrm>
        <a:graphic>
          <a:graphicData uri="http://schemas.openxmlformats.org/drawingml/2006/table">
            <a:tbl>
              <a:tblPr firstRow="1" bandRow="1">
                <a:tableStyleId>{5C22544A-7EE6-4342-B048-85BDC9FD1C3A}</a:tableStyleId>
              </a:tblPr>
              <a:tblGrid>
                <a:gridCol w="1073889">
                  <a:extLst>
                    <a:ext uri="{9D8B030D-6E8A-4147-A177-3AD203B41FA5}">
                      <a16:colId xmlns:a16="http://schemas.microsoft.com/office/drawing/2014/main" val="3227451559"/>
                    </a:ext>
                  </a:extLst>
                </a:gridCol>
                <a:gridCol w="1701209">
                  <a:extLst>
                    <a:ext uri="{9D8B030D-6E8A-4147-A177-3AD203B41FA5}">
                      <a16:colId xmlns:a16="http://schemas.microsoft.com/office/drawing/2014/main" val="1635115830"/>
                    </a:ext>
                  </a:extLst>
                </a:gridCol>
              </a:tblGrid>
              <a:tr h="441854">
                <a:tc>
                  <a:txBody>
                    <a:bodyPr/>
                    <a:lstStyle/>
                    <a:p>
                      <a:r>
                        <a:rPr lang="en-IN" dirty="0"/>
                        <a:t>EMP_ID</a:t>
                      </a:r>
                    </a:p>
                  </a:txBody>
                  <a:tcPr anchor="ctr"/>
                </a:tc>
                <a:tc>
                  <a:txBody>
                    <a:bodyPr/>
                    <a:lstStyle/>
                    <a:p>
                      <a:r>
                        <a:rPr lang="en-IN" dirty="0"/>
                        <a:t>EMP_COUNTRY</a:t>
                      </a:r>
                    </a:p>
                  </a:txBody>
                  <a:tcPr anchor="ctr"/>
                </a:tc>
                <a:extLst>
                  <a:ext uri="{0D108BD9-81ED-4DB2-BD59-A6C34878D82A}">
                    <a16:rowId xmlns:a16="http://schemas.microsoft.com/office/drawing/2014/main" val="4235579092"/>
                  </a:ext>
                </a:extLst>
              </a:tr>
              <a:tr h="441854">
                <a:tc>
                  <a:txBody>
                    <a:bodyPr/>
                    <a:lstStyle/>
                    <a:p>
                      <a:r>
                        <a:rPr lang="en-IN"/>
                        <a:t>264</a:t>
                      </a:r>
                    </a:p>
                  </a:txBody>
                  <a:tcPr anchor="ctr"/>
                </a:tc>
                <a:tc>
                  <a:txBody>
                    <a:bodyPr/>
                    <a:lstStyle/>
                    <a:p>
                      <a:r>
                        <a:rPr lang="en-IN"/>
                        <a:t>India</a:t>
                      </a:r>
                    </a:p>
                  </a:txBody>
                  <a:tcPr anchor="ctr"/>
                </a:tc>
                <a:extLst>
                  <a:ext uri="{0D108BD9-81ED-4DB2-BD59-A6C34878D82A}">
                    <a16:rowId xmlns:a16="http://schemas.microsoft.com/office/drawing/2014/main" val="393853789"/>
                  </a:ext>
                </a:extLst>
              </a:tr>
              <a:tr h="441854">
                <a:tc>
                  <a:txBody>
                    <a:bodyPr/>
                    <a:lstStyle/>
                    <a:p>
                      <a:r>
                        <a:rPr lang="en-IN"/>
                        <a:t>264</a:t>
                      </a:r>
                    </a:p>
                  </a:txBody>
                  <a:tcPr anchor="ctr"/>
                </a:tc>
                <a:tc>
                  <a:txBody>
                    <a:bodyPr/>
                    <a:lstStyle/>
                    <a:p>
                      <a:r>
                        <a:rPr lang="en-IN" dirty="0"/>
                        <a:t>India</a:t>
                      </a:r>
                    </a:p>
                  </a:txBody>
                  <a:tcPr anchor="ctr"/>
                </a:tc>
                <a:extLst>
                  <a:ext uri="{0D108BD9-81ED-4DB2-BD59-A6C34878D82A}">
                    <a16:rowId xmlns:a16="http://schemas.microsoft.com/office/drawing/2014/main" val="3370791554"/>
                  </a:ext>
                </a:extLst>
              </a:tr>
            </a:tbl>
          </a:graphicData>
        </a:graphic>
      </p:graphicFrame>
      <p:graphicFrame>
        <p:nvGraphicFramePr>
          <p:cNvPr id="6" name="Table 5">
            <a:extLst>
              <a:ext uri="{FF2B5EF4-FFF2-40B4-BE49-F238E27FC236}">
                <a16:creationId xmlns:a16="http://schemas.microsoft.com/office/drawing/2014/main" id="{D8F4D562-6EA3-2E52-B026-64810400F7D0}"/>
              </a:ext>
            </a:extLst>
          </p:cNvPr>
          <p:cNvGraphicFramePr>
            <a:graphicFrameLocks noGrp="1"/>
          </p:cNvGraphicFramePr>
          <p:nvPr>
            <p:extLst>
              <p:ext uri="{D42A27DB-BD31-4B8C-83A1-F6EECF244321}">
                <p14:modId xmlns:p14="http://schemas.microsoft.com/office/powerpoint/2010/main" val="2262119017"/>
              </p:ext>
            </p:extLst>
          </p:nvPr>
        </p:nvGraphicFramePr>
        <p:xfrm>
          <a:off x="3698949" y="4297129"/>
          <a:ext cx="4794102" cy="2284492"/>
        </p:xfrm>
        <a:graphic>
          <a:graphicData uri="http://schemas.openxmlformats.org/drawingml/2006/table">
            <a:tbl>
              <a:tblPr firstRow="1" bandRow="1">
                <a:tableStyleId>{5C22544A-7EE6-4342-B048-85BDC9FD1C3A}</a:tableStyleId>
              </a:tblPr>
              <a:tblGrid>
                <a:gridCol w="1359784">
                  <a:extLst>
                    <a:ext uri="{9D8B030D-6E8A-4147-A177-3AD203B41FA5}">
                      <a16:colId xmlns:a16="http://schemas.microsoft.com/office/drawing/2014/main" val="1353131638"/>
                    </a:ext>
                  </a:extLst>
                </a:gridCol>
                <a:gridCol w="1467294">
                  <a:extLst>
                    <a:ext uri="{9D8B030D-6E8A-4147-A177-3AD203B41FA5}">
                      <a16:colId xmlns:a16="http://schemas.microsoft.com/office/drawing/2014/main" val="46283075"/>
                    </a:ext>
                  </a:extLst>
                </a:gridCol>
                <a:gridCol w="1967024">
                  <a:extLst>
                    <a:ext uri="{9D8B030D-6E8A-4147-A177-3AD203B41FA5}">
                      <a16:colId xmlns:a16="http://schemas.microsoft.com/office/drawing/2014/main" val="1444452900"/>
                    </a:ext>
                  </a:extLst>
                </a:gridCol>
              </a:tblGrid>
              <a:tr h="603039">
                <a:tc>
                  <a:txBody>
                    <a:bodyPr/>
                    <a:lstStyle/>
                    <a:p>
                      <a:r>
                        <a:rPr lang="en-IN" dirty="0"/>
                        <a:t>EMP_DEPT</a:t>
                      </a:r>
                    </a:p>
                  </a:txBody>
                  <a:tcPr anchor="ctr"/>
                </a:tc>
                <a:tc>
                  <a:txBody>
                    <a:bodyPr/>
                    <a:lstStyle/>
                    <a:p>
                      <a:r>
                        <a:rPr lang="en-IN" dirty="0"/>
                        <a:t>DEPT_TYPE</a:t>
                      </a:r>
                    </a:p>
                  </a:txBody>
                  <a:tcPr anchor="ctr"/>
                </a:tc>
                <a:tc>
                  <a:txBody>
                    <a:bodyPr/>
                    <a:lstStyle/>
                    <a:p>
                      <a:r>
                        <a:rPr lang="en-IN"/>
                        <a:t>EMP_DEPT_NO</a:t>
                      </a:r>
                    </a:p>
                  </a:txBody>
                  <a:tcPr anchor="ctr"/>
                </a:tc>
                <a:extLst>
                  <a:ext uri="{0D108BD9-81ED-4DB2-BD59-A6C34878D82A}">
                    <a16:rowId xmlns:a16="http://schemas.microsoft.com/office/drawing/2014/main" val="3715008211"/>
                  </a:ext>
                </a:extLst>
              </a:tr>
              <a:tr h="345943">
                <a:tc>
                  <a:txBody>
                    <a:bodyPr/>
                    <a:lstStyle/>
                    <a:p>
                      <a:r>
                        <a:rPr lang="en-IN"/>
                        <a:t>Designing</a:t>
                      </a:r>
                    </a:p>
                  </a:txBody>
                  <a:tcPr anchor="ctr"/>
                </a:tc>
                <a:tc>
                  <a:txBody>
                    <a:bodyPr/>
                    <a:lstStyle/>
                    <a:p>
                      <a:r>
                        <a:rPr lang="en-IN"/>
                        <a:t>D394</a:t>
                      </a:r>
                    </a:p>
                  </a:txBody>
                  <a:tcPr anchor="ctr"/>
                </a:tc>
                <a:tc>
                  <a:txBody>
                    <a:bodyPr/>
                    <a:lstStyle/>
                    <a:p>
                      <a:r>
                        <a:rPr lang="en-IN"/>
                        <a:t>283</a:t>
                      </a:r>
                    </a:p>
                  </a:txBody>
                  <a:tcPr anchor="ctr"/>
                </a:tc>
                <a:extLst>
                  <a:ext uri="{0D108BD9-81ED-4DB2-BD59-A6C34878D82A}">
                    <a16:rowId xmlns:a16="http://schemas.microsoft.com/office/drawing/2014/main" val="3726775376"/>
                  </a:ext>
                </a:extLst>
              </a:tr>
              <a:tr h="345943">
                <a:tc>
                  <a:txBody>
                    <a:bodyPr/>
                    <a:lstStyle/>
                    <a:p>
                      <a:r>
                        <a:rPr lang="en-IN"/>
                        <a:t>Testing</a:t>
                      </a:r>
                    </a:p>
                  </a:txBody>
                  <a:tcPr anchor="ctr"/>
                </a:tc>
                <a:tc>
                  <a:txBody>
                    <a:bodyPr/>
                    <a:lstStyle/>
                    <a:p>
                      <a:r>
                        <a:rPr lang="en-IN"/>
                        <a:t>D394</a:t>
                      </a:r>
                    </a:p>
                  </a:txBody>
                  <a:tcPr anchor="ctr"/>
                </a:tc>
                <a:tc>
                  <a:txBody>
                    <a:bodyPr/>
                    <a:lstStyle/>
                    <a:p>
                      <a:r>
                        <a:rPr lang="en-IN"/>
                        <a:t>300</a:t>
                      </a:r>
                    </a:p>
                  </a:txBody>
                  <a:tcPr anchor="ctr"/>
                </a:tc>
                <a:extLst>
                  <a:ext uri="{0D108BD9-81ED-4DB2-BD59-A6C34878D82A}">
                    <a16:rowId xmlns:a16="http://schemas.microsoft.com/office/drawing/2014/main" val="4281773647"/>
                  </a:ext>
                </a:extLst>
              </a:tr>
              <a:tr h="345943">
                <a:tc>
                  <a:txBody>
                    <a:bodyPr/>
                    <a:lstStyle/>
                    <a:p>
                      <a:r>
                        <a:rPr lang="en-IN"/>
                        <a:t>Stores</a:t>
                      </a:r>
                    </a:p>
                  </a:txBody>
                  <a:tcPr anchor="ctr"/>
                </a:tc>
                <a:tc>
                  <a:txBody>
                    <a:bodyPr/>
                    <a:lstStyle/>
                    <a:p>
                      <a:r>
                        <a:rPr lang="en-IN"/>
                        <a:t>D283</a:t>
                      </a:r>
                    </a:p>
                  </a:txBody>
                  <a:tcPr anchor="ctr"/>
                </a:tc>
                <a:tc>
                  <a:txBody>
                    <a:bodyPr/>
                    <a:lstStyle/>
                    <a:p>
                      <a:r>
                        <a:rPr lang="en-IN"/>
                        <a:t>232</a:t>
                      </a:r>
                    </a:p>
                  </a:txBody>
                  <a:tcPr anchor="ctr"/>
                </a:tc>
                <a:extLst>
                  <a:ext uri="{0D108BD9-81ED-4DB2-BD59-A6C34878D82A}">
                    <a16:rowId xmlns:a16="http://schemas.microsoft.com/office/drawing/2014/main" val="1102909830"/>
                  </a:ext>
                </a:extLst>
              </a:tr>
              <a:tr h="584173">
                <a:tc>
                  <a:txBody>
                    <a:bodyPr/>
                    <a:lstStyle/>
                    <a:p>
                      <a:r>
                        <a:rPr lang="en-IN"/>
                        <a:t>Developing</a:t>
                      </a:r>
                    </a:p>
                  </a:txBody>
                  <a:tcPr anchor="ctr"/>
                </a:tc>
                <a:tc>
                  <a:txBody>
                    <a:bodyPr/>
                    <a:lstStyle/>
                    <a:p>
                      <a:r>
                        <a:rPr lang="en-IN"/>
                        <a:t>D283</a:t>
                      </a:r>
                    </a:p>
                  </a:txBody>
                  <a:tcPr anchor="ctr"/>
                </a:tc>
                <a:tc>
                  <a:txBody>
                    <a:bodyPr/>
                    <a:lstStyle/>
                    <a:p>
                      <a:r>
                        <a:rPr lang="en-IN" dirty="0"/>
                        <a:t>549</a:t>
                      </a:r>
                    </a:p>
                  </a:txBody>
                  <a:tcPr anchor="ctr"/>
                </a:tc>
                <a:extLst>
                  <a:ext uri="{0D108BD9-81ED-4DB2-BD59-A6C34878D82A}">
                    <a16:rowId xmlns:a16="http://schemas.microsoft.com/office/drawing/2014/main" val="325584529"/>
                  </a:ext>
                </a:extLst>
              </a:tr>
            </a:tbl>
          </a:graphicData>
        </a:graphic>
      </p:graphicFrame>
      <p:graphicFrame>
        <p:nvGraphicFramePr>
          <p:cNvPr id="7" name="Table 6">
            <a:extLst>
              <a:ext uri="{FF2B5EF4-FFF2-40B4-BE49-F238E27FC236}">
                <a16:creationId xmlns:a16="http://schemas.microsoft.com/office/drawing/2014/main" id="{8737A6A7-A21A-56EF-54D7-BAE434F994FE}"/>
              </a:ext>
            </a:extLst>
          </p:cNvPr>
          <p:cNvGraphicFramePr>
            <a:graphicFrameLocks noGrp="1"/>
          </p:cNvGraphicFramePr>
          <p:nvPr>
            <p:extLst>
              <p:ext uri="{D42A27DB-BD31-4B8C-83A1-F6EECF244321}">
                <p14:modId xmlns:p14="http://schemas.microsoft.com/office/powerpoint/2010/main" val="2450594396"/>
              </p:ext>
            </p:extLst>
          </p:nvPr>
        </p:nvGraphicFramePr>
        <p:xfrm>
          <a:off x="8677940" y="4297129"/>
          <a:ext cx="2675860" cy="2079305"/>
        </p:xfrm>
        <a:graphic>
          <a:graphicData uri="http://schemas.openxmlformats.org/drawingml/2006/table">
            <a:tbl>
              <a:tblPr firstRow="1" bandRow="1">
                <a:tableStyleId>{5C22544A-7EE6-4342-B048-85BDC9FD1C3A}</a:tableStyleId>
              </a:tblPr>
              <a:tblGrid>
                <a:gridCol w="1337930">
                  <a:extLst>
                    <a:ext uri="{9D8B030D-6E8A-4147-A177-3AD203B41FA5}">
                      <a16:colId xmlns:a16="http://schemas.microsoft.com/office/drawing/2014/main" val="1295947557"/>
                    </a:ext>
                  </a:extLst>
                </a:gridCol>
                <a:gridCol w="1337930">
                  <a:extLst>
                    <a:ext uri="{9D8B030D-6E8A-4147-A177-3AD203B41FA5}">
                      <a16:colId xmlns:a16="http://schemas.microsoft.com/office/drawing/2014/main" val="4092571758"/>
                    </a:ext>
                  </a:extLst>
                </a:gridCol>
              </a:tblGrid>
              <a:tr h="616265">
                <a:tc>
                  <a:txBody>
                    <a:bodyPr/>
                    <a:lstStyle/>
                    <a:p>
                      <a:r>
                        <a:rPr lang="en-IN" dirty="0"/>
                        <a:t>EMP_ID</a:t>
                      </a:r>
                    </a:p>
                  </a:txBody>
                  <a:tcPr anchor="ctr"/>
                </a:tc>
                <a:tc>
                  <a:txBody>
                    <a:bodyPr/>
                    <a:lstStyle/>
                    <a:p>
                      <a:r>
                        <a:rPr lang="en-IN"/>
                        <a:t>EMP_DEPT</a:t>
                      </a:r>
                    </a:p>
                  </a:txBody>
                  <a:tcPr anchor="ctr"/>
                </a:tc>
                <a:extLst>
                  <a:ext uri="{0D108BD9-81ED-4DB2-BD59-A6C34878D82A}">
                    <a16:rowId xmlns:a16="http://schemas.microsoft.com/office/drawing/2014/main" val="3711042062"/>
                  </a:ext>
                </a:extLst>
              </a:tr>
              <a:tr h="352151">
                <a:tc>
                  <a:txBody>
                    <a:bodyPr/>
                    <a:lstStyle/>
                    <a:p>
                      <a:r>
                        <a:rPr lang="en-IN"/>
                        <a:t>D394</a:t>
                      </a:r>
                    </a:p>
                  </a:txBody>
                  <a:tcPr anchor="ctr"/>
                </a:tc>
                <a:tc>
                  <a:txBody>
                    <a:bodyPr/>
                    <a:lstStyle/>
                    <a:p>
                      <a:r>
                        <a:rPr lang="en-IN" dirty="0"/>
                        <a:t>283</a:t>
                      </a:r>
                    </a:p>
                  </a:txBody>
                  <a:tcPr anchor="ctr"/>
                </a:tc>
                <a:extLst>
                  <a:ext uri="{0D108BD9-81ED-4DB2-BD59-A6C34878D82A}">
                    <a16:rowId xmlns:a16="http://schemas.microsoft.com/office/drawing/2014/main" val="615027783"/>
                  </a:ext>
                </a:extLst>
              </a:tr>
              <a:tr h="352151">
                <a:tc>
                  <a:txBody>
                    <a:bodyPr/>
                    <a:lstStyle/>
                    <a:p>
                      <a:r>
                        <a:rPr lang="en-IN"/>
                        <a:t>D394</a:t>
                      </a:r>
                    </a:p>
                  </a:txBody>
                  <a:tcPr anchor="ctr"/>
                </a:tc>
                <a:tc>
                  <a:txBody>
                    <a:bodyPr/>
                    <a:lstStyle/>
                    <a:p>
                      <a:r>
                        <a:rPr lang="en-IN"/>
                        <a:t>300</a:t>
                      </a:r>
                    </a:p>
                  </a:txBody>
                  <a:tcPr anchor="ctr"/>
                </a:tc>
                <a:extLst>
                  <a:ext uri="{0D108BD9-81ED-4DB2-BD59-A6C34878D82A}">
                    <a16:rowId xmlns:a16="http://schemas.microsoft.com/office/drawing/2014/main" val="1469111068"/>
                  </a:ext>
                </a:extLst>
              </a:tr>
              <a:tr h="352151">
                <a:tc>
                  <a:txBody>
                    <a:bodyPr/>
                    <a:lstStyle/>
                    <a:p>
                      <a:r>
                        <a:rPr lang="en-IN"/>
                        <a:t>D283</a:t>
                      </a:r>
                    </a:p>
                  </a:txBody>
                  <a:tcPr anchor="ctr"/>
                </a:tc>
                <a:tc>
                  <a:txBody>
                    <a:bodyPr/>
                    <a:lstStyle/>
                    <a:p>
                      <a:r>
                        <a:rPr lang="en-IN"/>
                        <a:t>232</a:t>
                      </a:r>
                    </a:p>
                  </a:txBody>
                  <a:tcPr anchor="ctr"/>
                </a:tc>
                <a:extLst>
                  <a:ext uri="{0D108BD9-81ED-4DB2-BD59-A6C34878D82A}">
                    <a16:rowId xmlns:a16="http://schemas.microsoft.com/office/drawing/2014/main" val="3885382663"/>
                  </a:ext>
                </a:extLst>
              </a:tr>
              <a:tr h="352151">
                <a:tc>
                  <a:txBody>
                    <a:bodyPr/>
                    <a:lstStyle/>
                    <a:p>
                      <a:r>
                        <a:rPr lang="en-IN"/>
                        <a:t>D283</a:t>
                      </a:r>
                    </a:p>
                  </a:txBody>
                  <a:tcPr anchor="ctr"/>
                </a:tc>
                <a:tc>
                  <a:txBody>
                    <a:bodyPr/>
                    <a:lstStyle/>
                    <a:p>
                      <a:r>
                        <a:rPr lang="en-IN" dirty="0"/>
                        <a:t>549</a:t>
                      </a:r>
                    </a:p>
                  </a:txBody>
                  <a:tcPr anchor="ctr"/>
                </a:tc>
                <a:extLst>
                  <a:ext uri="{0D108BD9-81ED-4DB2-BD59-A6C34878D82A}">
                    <a16:rowId xmlns:a16="http://schemas.microsoft.com/office/drawing/2014/main" val="1727546713"/>
                  </a:ext>
                </a:extLst>
              </a:tr>
            </a:tbl>
          </a:graphicData>
        </a:graphic>
      </p:graphicFrame>
    </p:spTree>
    <p:extLst>
      <p:ext uri="{BB962C8B-B14F-4D97-AF65-F5344CB8AC3E}">
        <p14:creationId xmlns:p14="http://schemas.microsoft.com/office/powerpoint/2010/main" val="26019586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7D50E-86B3-DE3D-D28B-86C29EFD3C45}"/>
              </a:ext>
            </a:extLst>
          </p:cNvPr>
          <p:cNvSpPr>
            <a:spLocks noGrp="1"/>
          </p:cNvSpPr>
          <p:nvPr>
            <p:ph type="title"/>
          </p:nvPr>
        </p:nvSpPr>
        <p:spPr/>
        <p:txBody>
          <a:bodyPr/>
          <a:lstStyle/>
          <a:p>
            <a:pPr algn="ctr"/>
            <a:r>
              <a:rPr lang="en-IN" dirty="0">
                <a:solidFill>
                  <a:srgbClr val="FF0000"/>
                </a:solidFill>
              </a:rPr>
              <a:t>Download and Install </a:t>
            </a:r>
            <a:r>
              <a:rPr lang="en-IN" dirty="0" err="1">
                <a:solidFill>
                  <a:srgbClr val="FF0000"/>
                </a:solidFill>
              </a:rPr>
              <a:t>MySql</a:t>
            </a:r>
            <a:endParaRPr lang="en-IN" dirty="0">
              <a:solidFill>
                <a:srgbClr val="FF0000"/>
              </a:solidFill>
            </a:endParaRPr>
          </a:p>
        </p:txBody>
      </p:sp>
      <p:pic>
        <p:nvPicPr>
          <p:cNvPr id="4" name="Content Placeholder 3">
            <a:extLst>
              <a:ext uri="{FF2B5EF4-FFF2-40B4-BE49-F238E27FC236}">
                <a16:creationId xmlns:a16="http://schemas.microsoft.com/office/drawing/2014/main" id="{CCA71B35-ED9F-80E9-876A-C16EF4E04243}"/>
              </a:ext>
            </a:extLst>
          </p:cNvPr>
          <p:cNvPicPr>
            <a:picLocks noGrp="1" noChangeAspect="1"/>
          </p:cNvPicPr>
          <p:nvPr>
            <p:ph idx="1"/>
          </p:nvPr>
        </p:nvPicPr>
        <p:blipFill>
          <a:blip r:embed="rId2"/>
          <a:stretch>
            <a:fillRect/>
          </a:stretch>
        </p:blipFill>
        <p:spPr>
          <a:xfrm>
            <a:off x="4667250" y="2572544"/>
            <a:ext cx="2857500" cy="2857500"/>
          </a:xfrm>
          <a:prstGeom prst="rect">
            <a:avLst/>
          </a:prstGeom>
        </p:spPr>
      </p:pic>
    </p:spTree>
    <p:extLst>
      <p:ext uri="{BB962C8B-B14F-4D97-AF65-F5344CB8AC3E}">
        <p14:creationId xmlns:p14="http://schemas.microsoft.com/office/powerpoint/2010/main" val="31862263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8C249A-9CD1-7517-9827-EEB7D055807B}"/>
              </a:ext>
            </a:extLst>
          </p:cNvPr>
          <p:cNvSpPr>
            <a:spLocks noGrp="1"/>
          </p:cNvSpPr>
          <p:nvPr>
            <p:ph idx="1"/>
          </p:nvPr>
        </p:nvSpPr>
        <p:spPr>
          <a:xfrm>
            <a:off x="838200" y="449226"/>
            <a:ext cx="10515600" cy="1079204"/>
          </a:xfrm>
        </p:spPr>
        <p:txBody>
          <a:bodyPr>
            <a:normAutofit/>
          </a:bodyPr>
          <a:lstStyle/>
          <a:p>
            <a:pPr marL="0" indent="0" algn="ctr">
              <a:buNone/>
            </a:pPr>
            <a:r>
              <a:rPr lang="en-IN" sz="7200" dirty="0">
                <a:solidFill>
                  <a:srgbClr val="FF0000"/>
                </a:solidFill>
              </a:rPr>
              <a:t>Computer Network</a:t>
            </a:r>
          </a:p>
        </p:txBody>
      </p:sp>
      <p:pic>
        <p:nvPicPr>
          <p:cNvPr id="5" name="Picture 4">
            <a:extLst>
              <a:ext uri="{FF2B5EF4-FFF2-40B4-BE49-F238E27FC236}">
                <a16:creationId xmlns:a16="http://schemas.microsoft.com/office/drawing/2014/main" id="{02D7B3AE-9783-E347-ADB9-551512342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153" y="1528431"/>
            <a:ext cx="9569303" cy="4340742"/>
          </a:xfrm>
          <a:prstGeom prst="rect">
            <a:avLst/>
          </a:prstGeom>
        </p:spPr>
      </p:pic>
    </p:spTree>
    <p:extLst>
      <p:ext uri="{BB962C8B-B14F-4D97-AF65-F5344CB8AC3E}">
        <p14:creationId xmlns:p14="http://schemas.microsoft.com/office/powerpoint/2010/main" val="32751573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1E600-EC39-E7E1-0B20-3BCC4C1D3A6C}"/>
              </a:ext>
            </a:extLst>
          </p:cNvPr>
          <p:cNvSpPr>
            <a:spLocks noGrp="1"/>
          </p:cNvSpPr>
          <p:nvPr>
            <p:ph type="title"/>
          </p:nvPr>
        </p:nvSpPr>
        <p:spPr/>
        <p:txBody>
          <a:bodyPr/>
          <a:lstStyle/>
          <a:p>
            <a:pPr algn="ctr"/>
            <a:r>
              <a:rPr lang="en-US" b="1" dirty="0">
                <a:solidFill>
                  <a:srgbClr val="FF0000"/>
                </a:solidFill>
              </a:rPr>
              <a:t>What is a Computer Network?</a:t>
            </a:r>
            <a:br>
              <a:rPr lang="en-US" b="1" dirty="0">
                <a:solidFill>
                  <a:srgbClr val="FF0000"/>
                </a:solidFill>
              </a:rPr>
            </a:br>
            <a:endParaRPr lang="en-IN" dirty="0">
              <a:solidFill>
                <a:srgbClr val="FF0000"/>
              </a:solidFill>
            </a:endParaRPr>
          </a:p>
        </p:txBody>
      </p:sp>
      <p:sp>
        <p:nvSpPr>
          <p:cNvPr id="4" name="Content Placeholder 3">
            <a:extLst>
              <a:ext uri="{FF2B5EF4-FFF2-40B4-BE49-F238E27FC236}">
                <a16:creationId xmlns:a16="http://schemas.microsoft.com/office/drawing/2014/main" id="{38652D2C-8252-FCC3-0CF6-068C129D2B01}"/>
              </a:ext>
            </a:extLst>
          </p:cNvPr>
          <p:cNvSpPr>
            <a:spLocks noGrp="1"/>
          </p:cNvSpPr>
          <p:nvPr>
            <p:ph idx="1"/>
          </p:nvPr>
        </p:nvSpPr>
        <p:spPr>
          <a:xfrm>
            <a:off x="838200" y="1562986"/>
            <a:ext cx="10515600" cy="4082902"/>
          </a:xfrm>
        </p:spPr>
        <p:txBody>
          <a:bodyPr>
            <a:normAutofit lnSpcReduction="10000"/>
          </a:bodyPr>
          <a:lstStyle/>
          <a:p>
            <a:pPr>
              <a:buFont typeface="Arial" panose="020B0604020202020204" pitchFamily="34" charset="0"/>
              <a:buChar char="•"/>
            </a:pPr>
            <a:r>
              <a:rPr lang="en-US" sz="3200" b="1" dirty="0"/>
              <a:t>Computer Network</a:t>
            </a:r>
            <a:r>
              <a:rPr lang="en-US" sz="3200" dirty="0"/>
              <a:t> is a group of computers connected with each other through wires, optical fibers or optical links so that various devices can interact with each other through a network.</a:t>
            </a:r>
          </a:p>
          <a:p>
            <a:pPr>
              <a:buFont typeface="Arial" panose="020B0604020202020204" pitchFamily="34" charset="0"/>
              <a:buChar char="•"/>
            </a:pPr>
            <a:r>
              <a:rPr lang="en-US" sz="3200" dirty="0"/>
              <a:t>The aim of the computer network is the sharing of resources among various devices.</a:t>
            </a:r>
          </a:p>
          <a:p>
            <a:pPr>
              <a:buFont typeface="Arial" panose="020B0604020202020204" pitchFamily="34" charset="0"/>
              <a:buChar char="•"/>
            </a:pPr>
            <a:r>
              <a:rPr lang="en-US" sz="3200" dirty="0"/>
              <a:t>In the case of computer network technology, there are several types of networks that vary from simple to complex level.</a:t>
            </a:r>
          </a:p>
          <a:p>
            <a:pPr marL="0" indent="0">
              <a:buNone/>
            </a:pPr>
            <a:endParaRPr lang="en-IN" dirty="0"/>
          </a:p>
        </p:txBody>
      </p:sp>
    </p:spTree>
    <p:extLst>
      <p:ext uri="{BB962C8B-B14F-4D97-AF65-F5344CB8AC3E}">
        <p14:creationId xmlns:p14="http://schemas.microsoft.com/office/powerpoint/2010/main" val="3614458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2AE-CB4B-77E7-25D4-379344277B8D}"/>
              </a:ext>
            </a:extLst>
          </p:cNvPr>
          <p:cNvSpPr>
            <a:spLocks noGrp="1"/>
          </p:cNvSpPr>
          <p:nvPr>
            <p:ph type="title"/>
          </p:nvPr>
        </p:nvSpPr>
        <p:spPr/>
        <p:txBody>
          <a:bodyPr/>
          <a:lstStyle/>
          <a:p>
            <a:pPr algn="ctr"/>
            <a:r>
              <a:rPr lang="en-IN" b="1" dirty="0">
                <a:solidFill>
                  <a:srgbClr val="FF0000"/>
                </a:solidFill>
              </a:rPr>
              <a:t>Conceptual View of Network</a:t>
            </a:r>
          </a:p>
        </p:txBody>
      </p:sp>
      <p:pic>
        <p:nvPicPr>
          <p:cNvPr id="4" name="Content Placeholder 3">
            <a:extLst>
              <a:ext uri="{FF2B5EF4-FFF2-40B4-BE49-F238E27FC236}">
                <a16:creationId xmlns:a16="http://schemas.microsoft.com/office/drawing/2014/main" id="{5A1640DA-74B1-A129-F06A-1675FAE8BC56}"/>
              </a:ext>
            </a:extLst>
          </p:cNvPr>
          <p:cNvPicPr>
            <a:picLocks noGrp="1" noChangeAspect="1"/>
          </p:cNvPicPr>
          <p:nvPr>
            <p:ph idx="1"/>
          </p:nvPr>
        </p:nvPicPr>
        <p:blipFill>
          <a:blip r:embed="rId2"/>
          <a:stretch>
            <a:fillRect/>
          </a:stretch>
        </p:blipFill>
        <p:spPr>
          <a:xfrm>
            <a:off x="1958081" y="1474751"/>
            <a:ext cx="8701140" cy="4351338"/>
          </a:xfrm>
          <a:prstGeom prst="rect">
            <a:avLst/>
          </a:prstGeom>
        </p:spPr>
      </p:pic>
    </p:spTree>
    <p:extLst>
      <p:ext uri="{BB962C8B-B14F-4D97-AF65-F5344CB8AC3E}">
        <p14:creationId xmlns:p14="http://schemas.microsoft.com/office/powerpoint/2010/main" val="3514418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88902-2167-CA5E-61EC-734962506145}"/>
              </a:ext>
            </a:extLst>
          </p:cNvPr>
          <p:cNvSpPr>
            <a:spLocks noGrp="1"/>
          </p:cNvSpPr>
          <p:nvPr>
            <p:ph type="title"/>
          </p:nvPr>
        </p:nvSpPr>
        <p:spPr/>
        <p:txBody>
          <a:bodyPr/>
          <a:lstStyle/>
          <a:p>
            <a:pPr algn="ctr"/>
            <a:r>
              <a:rPr lang="en-IN" b="1" dirty="0">
                <a:solidFill>
                  <a:srgbClr val="FF0000"/>
                </a:solidFill>
              </a:rPr>
              <a:t>Conceptual View of Network</a:t>
            </a:r>
            <a:endParaRPr lang="en-IN" dirty="0"/>
          </a:p>
        </p:txBody>
      </p:sp>
      <p:pic>
        <p:nvPicPr>
          <p:cNvPr id="4" name="Content Placeholder 3">
            <a:extLst>
              <a:ext uri="{FF2B5EF4-FFF2-40B4-BE49-F238E27FC236}">
                <a16:creationId xmlns:a16="http://schemas.microsoft.com/office/drawing/2014/main" id="{A0BF21A4-94F4-4056-CE8E-54F922B6F338}"/>
              </a:ext>
            </a:extLst>
          </p:cNvPr>
          <p:cNvPicPr>
            <a:picLocks noGrp="1" noChangeAspect="1"/>
          </p:cNvPicPr>
          <p:nvPr>
            <p:ph idx="1"/>
          </p:nvPr>
        </p:nvPicPr>
        <p:blipFill>
          <a:blip r:embed="rId2"/>
          <a:stretch>
            <a:fillRect/>
          </a:stretch>
        </p:blipFill>
        <p:spPr>
          <a:xfrm>
            <a:off x="2083981" y="1446028"/>
            <a:ext cx="7910624" cy="4369982"/>
          </a:xfrm>
          <a:prstGeom prst="rect">
            <a:avLst/>
          </a:prstGeom>
        </p:spPr>
      </p:pic>
    </p:spTree>
    <p:extLst>
      <p:ext uri="{BB962C8B-B14F-4D97-AF65-F5344CB8AC3E}">
        <p14:creationId xmlns:p14="http://schemas.microsoft.com/office/powerpoint/2010/main" val="3361621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C1574-70EC-D8FC-56A2-554E66F08991}"/>
              </a:ext>
            </a:extLst>
          </p:cNvPr>
          <p:cNvSpPr>
            <a:spLocks noGrp="1"/>
          </p:cNvSpPr>
          <p:nvPr>
            <p:ph type="title"/>
          </p:nvPr>
        </p:nvSpPr>
        <p:spPr/>
        <p:txBody>
          <a:bodyPr/>
          <a:lstStyle/>
          <a:p>
            <a:pPr algn="ctr"/>
            <a:r>
              <a:rPr lang="en-IN" b="1" dirty="0">
                <a:solidFill>
                  <a:srgbClr val="FF0000"/>
                </a:solidFill>
              </a:rPr>
              <a:t>Components Of Computer Network</a:t>
            </a:r>
            <a:br>
              <a:rPr lang="en-IN" b="1" dirty="0"/>
            </a:br>
            <a:endParaRPr lang="en-IN" dirty="0"/>
          </a:p>
        </p:txBody>
      </p:sp>
      <p:pic>
        <p:nvPicPr>
          <p:cNvPr id="6" name="Content Placeholder 5">
            <a:extLst>
              <a:ext uri="{FF2B5EF4-FFF2-40B4-BE49-F238E27FC236}">
                <a16:creationId xmlns:a16="http://schemas.microsoft.com/office/drawing/2014/main" id="{680A6457-3177-D3BA-A5CD-81BAC1319744}"/>
              </a:ext>
            </a:extLst>
          </p:cNvPr>
          <p:cNvPicPr>
            <a:picLocks noGrp="1" noChangeAspect="1"/>
          </p:cNvPicPr>
          <p:nvPr>
            <p:ph idx="1"/>
          </p:nvPr>
        </p:nvPicPr>
        <p:blipFill>
          <a:blip r:embed="rId2"/>
          <a:stretch>
            <a:fillRect/>
          </a:stretch>
        </p:blipFill>
        <p:spPr>
          <a:xfrm>
            <a:off x="2264735" y="1818166"/>
            <a:ext cx="7697972" cy="4359349"/>
          </a:xfrm>
        </p:spPr>
      </p:pic>
    </p:spTree>
    <p:extLst>
      <p:ext uri="{BB962C8B-B14F-4D97-AF65-F5344CB8AC3E}">
        <p14:creationId xmlns:p14="http://schemas.microsoft.com/office/powerpoint/2010/main" val="6225069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0E0D-3435-9E13-4D3C-952160CB4C80}"/>
              </a:ext>
            </a:extLst>
          </p:cNvPr>
          <p:cNvSpPr>
            <a:spLocks noGrp="1"/>
          </p:cNvSpPr>
          <p:nvPr>
            <p:ph type="title"/>
          </p:nvPr>
        </p:nvSpPr>
        <p:spPr/>
        <p:txBody>
          <a:bodyPr/>
          <a:lstStyle/>
          <a:p>
            <a:pPr algn="ctr"/>
            <a:r>
              <a:rPr lang="en-IN" b="1" dirty="0">
                <a:solidFill>
                  <a:srgbClr val="FF0000"/>
                </a:solidFill>
              </a:rPr>
              <a:t>Network Interface Card</a:t>
            </a:r>
          </a:p>
        </p:txBody>
      </p:sp>
      <p:pic>
        <p:nvPicPr>
          <p:cNvPr id="7" name="Content Placeholder 6">
            <a:extLst>
              <a:ext uri="{FF2B5EF4-FFF2-40B4-BE49-F238E27FC236}">
                <a16:creationId xmlns:a16="http://schemas.microsoft.com/office/drawing/2014/main" id="{BC87BB8D-F374-8240-4A5A-F1158C2888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5102" y="1559811"/>
            <a:ext cx="7735712" cy="4351338"/>
          </a:xfrm>
        </p:spPr>
      </p:pic>
    </p:spTree>
    <p:extLst>
      <p:ext uri="{BB962C8B-B14F-4D97-AF65-F5344CB8AC3E}">
        <p14:creationId xmlns:p14="http://schemas.microsoft.com/office/powerpoint/2010/main" val="2012718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FF0000"/>
                </a:solidFill>
              </a:rPr>
              <a:t>Waterfall Model</a:t>
            </a:r>
          </a:p>
        </p:txBody>
      </p:sp>
      <p:pic>
        <p:nvPicPr>
          <p:cNvPr id="10" name="Content Placeholder 9">
            <a:extLst>
              <a:ext uri="{FF2B5EF4-FFF2-40B4-BE49-F238E27FC236}">
                <a16:creationId xmlns:a16="http://schemas.microsoft.com/office/drawing/2014/main" id="{95F3D581-B361-0E97-E3C3-5F8A8DC5576F}"/>
              </a:ext>
            </a:extLst>
          </p:cNvPr>
          <p:cNvPicPr>
            <a:picLocks noGrp="1" noChangeAspect="1"/>
          </p:cNvPicPr>
          <p:nvPr>
            <p:ph idx="1"/>
          </p:nvPr>
        </p:nvPicPr>
        <p:blipFill>
          <a:blip r:embed="rId2"/>
          <a:stretch>
            <a:fillRect/>
          </a:stretch>
        </p:blipFill>
        <p:spPr>
          <a:xfrm>
            <a:off x="2013603" y="1900054"/>
            <a:ext cx="9001727" cy="3979751"/>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EB554-FA2B-6770-9368-486A04F72E20}"/>
              </a:ext>
            </a:extLst>
          </p:cNvPr>
          <p:cNvSpPr>
            <a:spLocks noGrp="1"/>
          </p:cNvSpPr>
          <p:nvPr>
            <p:ph type="title"/>
          </p:nvPr>
        </p:nvSpPr>
        <p:spPr/>
        <p:txBody>
          <a:bodyPr/>
          <a:lstStyle/>
          <a:p>
            <a:pPr algn="ctr"/>
            <a:r>
              <a:rPr lang="en-IN" b="1" dirty="0">
                <a:solidFill>
                  <a:srgbClr val="FF0000"/>
                </a:solidFill>
              </a:rPr>
              <a:t>Network Interface Card</a:t>
            </a:r>
            <a:endParaRPr lang="en-IN" dirty="0"/>
          </a:p>
        </p:txBody>
      </p:sp>
      <p:sp>
        <p:nvSpPr>
          <p:cNvPr id="3" name="Content Placeholder 2">
            <a:extLst>
              <a:ext uri="{FF2B5EF4-FFF2-40B4-BE49-F238E27FC236}">
                <a16:creationId xmlns:a16="http://schemas.microsoft.com/office/drawing/2014/main" id="{8B563C47-4EDA-EA37-D308-CBC9740D9F9E}"/>
              </a:ext>
            </a:extLst>
          </p:cNvPr>
          <p:cNvSpPr>
            <a:spLocks noGrp="1"/>
          </p:cNvSpPr>
          <p:nvPr>
            <p:ph idx="1"/>
          </p:nvPr>
        </p:nvSpPr>
        <p:spPr/>
        <p:txBody>
          <a:bodyPr/>
          <a:lstStyle/>
          <a:p>
            <a:r>
              <a:rPr lang="en-US" dirty="0"/>
              <a:t>NIC is a device that helps the computer to connect with another device. The network interface card contains the hardware addresses, the data-link layer protocol use this address to identify the system on the network so that it transfers the data to the correct destination.</a:t>
            </a:r>
          </a:p>
          <a:p>
            <a:pPr marL="0" indent="0" algn="ctr">
              <a:buNone/>
            </a:pPr>
            <a:r>
              <a:rPr lang="en-US" b="1" dirty="0">
                <a:solidFill>
                  <a:srgbClr val="FF0000"/>
                </a:solidFill>
              </a:rPr>
              <a:t>There are two types of NIC</a:t>
            </a:r>
          </a:p>
          <a:p>
            <a:pPr lvl="1"/>
            <a:r>
              <a:rPr lang="en-US" b="1" dirty="0"/>
              <a:t>Wireless NIC:</a:t>
            </a:r>
            <a:r>
              <a:rPr lang="en-US" dirty="0"/>
              <a:t> All the modern laptops use the wireless NIC. In Wireless NIC, a connection is made using the antenna that employs the </a:t>
            </a:r>
            <a:r>
              <a:rPr lang="en-US" b="1" dirty="0"/>
              <a:t>radio wave technology</a:t>
            </a:r>
            <a:r>
              <a:rPr lang="en-US" dirty="0"/>
              <a:t>.</a:t>
            </a:r>
          </a:p>
          <a:p>
            <a:pPr lvl="1"/>
            <a:r>
              <a:rPr lang="en-US" b="1" dirty="0"/>
              <a:t>Wired NIC:</a:t>
            </a:r>
            <a:r>
              <a:rPr lang="en-US" dirty="0"/>
              <a:t> Cables use the </a:t>
            </a:r>
            <a:r>
              <a:rPr lang="en-US" b="1" dirty="0"/>
              <a:t>wired NIC</a:t>
            </a:r>
            <a:r>
              <a:rPr lang="en-US" dirty="0"/>
              <a:t> to transfer the data over the medium.</a:t>
            </a:r>
          </a:p>
          <a:p>
            <a:endParaRPr lang="en-IN" dirty="0"/>
          </a:p>
        </p:txBody>
      </p:sp>
    </p:spTree>
    <p:extLst>
      <p:ext uri="{BB962C8B-B14F-4D97-AF65-F5344CB8AC3E}">
        <p14:creationId xmlns:p14="http://schemas.microsoft.com/office/powerpoint/2010/main" val="29241485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664A4-41D6-95DF-EEE5-364FEF4D25F8}"/>
              </a:ext>
            </a:extLst>
          </p:cNvPr>
          <p:cNvSpPr>
            <a:spLocks noGrp="1"/>
          </p:cNvSpPr>
          <p:nvPr>
            <p:ph type="title"/>
          </p:nvPr>
        </p:nvSpPr>
        <p:spPr/>
        <p:txBody>
          <a:bodyPr/>
          <a:lstStyle/>
          <a:p>
            <a:pPr algn="ctr"/>
            <a:r>
              <a:rPr lang="en-IN" b="1" dirty="0">
                <a:solidFill>
                  <a:srgbClr val="FF0000"/>
                </a:solidFill>
              </a:rPr>
              <a:t>Hub</a:t>
            </a:r>
            <a:br>
              <a:rPr lang="en-IN" b="1" dirty="0">
                <a:solidFill>
                  <a:srgbClr val="FF0000"/>
                </a:solidFill>
              </a:rPr>
            </a:br>
            <a:endParaRPr lang="en-IN" dirty="0">
              <a:solidFill>
                <a:srgbClr val="FF0000"/>
              </a:solidFill>
            </a:endParaRPr>
          </a:p>
        </p:txBody>
      </p:sp>
      <p:sp>
        <p:nvSpPr>
          <p:cNvPr id="3" name="Content Placeholder 2">
            <a:extLst>
              <a:ext uri="{FF2B5EF4-FFF2-40B4-BE49-F238E27FC236}">
                <a16:creationId xmlns:a16="http://schemas.microsoft.com/office/drawing/2014/main" id="{AE8E43A3-95CB-9A1D-67CC-44391AE2D2FF}"/>
              </a:ext>
            </a:extLst>
          </p:cNvPr>
          <p:cNvSpPr>
            <a:spLocks noGrp="1"/>
          </p:cNvSpPr>
          <p:nvPr>
            <p:ph idx="1"/>
          </p:nvPr>
        </p:nvSpPr>
        <p:spPr/>
        <p:txBody>
          <a:bodyPr/>
          <a:lstStyle/>
          <a:p>
            <a:r>
              <a:rPr lang="en-US" dirty="0"/>
              <a:t>Hub is a networking device which is used to connect multiple devices in a network. </a:t>
            </a:r>
          </a:p>
          <a:p>
            <a:r>
              <a:rPr lang="en-US" dirty="0"/>
              <a:t>Hub works at physical layer and broadcasts data to all the ports except from the port from which the data is being broadcasted. </a:t>
            </a:r>
          </a:p>
          <a:p>
            <a:r>
              <a:rPr lang="en-US" dirty="0"/>
              <a:t>Hub stores various ports, such that when packet arrives at one port it is copied to other ports.</a:t>
            </a:r>
          </a:p>
          <a:p>
            <a:r>
              <a:rPr lang="en-US" dirty="0"/>
              <a:t>Hub works in half-duplex mode. This device sends and receives data as electrical signals or binary bits.</a:t>
            </a:r>
            <a:endParaRPr lang="en-IN" dirty="0"/>
          </a:p>
        </p:txBody>
      </p:sp>
    </p:spTree>
    <p:extLst>
      <p:ext uri="{BB962C8B-B14F-4D97-AF65-F5344CB8AC3E}">
        <p14:creationId xmlns:p14="http://schemas.microsoft.com/office/powerpoint/2010/main" val="39257616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5A404C-C66E-82E9-DB31-394C8B139B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2243469"/>
            <a:ext cx="6858000" cy="3866633"/>
          </a:xfrm>
          <a:prstGeom prst="rect">
            <a:avLst/>
          </a:prstGeom>
        </p:spPr>
      </p:pic>
      <p:pic>
        <p:nvPicPr>
          <p:cNvPr id="6" name="Picture 5">
            <a:extLst>
              <a:ext uri="{FF2B5EF4-FFF2-40B4-BE49-F238E27FC236}">
                <a16:creationId xmlns:a16="http://schemas.microsoft.com/office/drawing/2014/main" id="{F60C6CF6-636A-01FE-68C0-4D66F9C21E1D}"/>
              </a:ext>
            </a:extLst>
          </p:cNvPr>
          <p:cNvPicPr>
            <a:picLocks noChangeAspect="1"/>
          </p:cNvPicPr>
          <p:nvPr/>
        </p:nvPicPr>
        <p:blipFill rotWithShape="1">
          <a:blip r:embed="rId3"/>
          <a:srcRect t="3966" b="3966"/>
          <a:stretch/>
        </p:blipFill>
        <p:spPr>
          <a:xfrm>
            <a:off x="2667000" y="478466"/>
            <a:ext cx="6693988" cy="2353260"/>
          </a:xfrm>
          <a:prstGeom prst="rect">
            <a:avLst/>
          </a:prstGeom>
        </p:spPr>
      </p:pic>
    </p:spTree>
    <p:extLst>
      <p:ext uri="{BB962C8B-B14F-4D97-AF65-F5344CB8AC3E}">
        <p14:creationId xmlns:p14="http://schemas.microsoft.com/office/powerpoint/2010/main" val="16654744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5A8F-4F6E-9041-A147-D3B6F60ECA5D}"/>
              </a:ext>
            </a:extLst>
          </p:cNvPr>
          <p:cNvSpPr>
            <a:spLocks noGrp="1"/>
          </p:cNvSpPr>
          <p:nvPr>
            <p:ph type="title"/>
          </p:nvPr>
        </p:nvSpPr>
        <p:spPr>
          <a:xfrm>
            <a:off x="838200" y="18255"/>
            <a:ext cx="10515600" cy="1325563"/>
          </a:xfrm>
        </p:spPr>
        <p:txBody>
          <a:bodyPr/>
          <a:lstStyle/>
          <a:p>
            <a:pPr algn="ctr"/>
            <a:br>
              <a:rPr lang="en-US" b="1" dirty="0"/>
            </a:br>
            <a:endParaRPr lang="en-IN" dirty="0"/>
          </a:p>
        </p:txBody>
      </p:sp>
      <p:pic>
        <p:nvPicPr>
          <p:cNvPr id="11" name="Content Placeholder 10">
            <a:extLst>
              <a:ext uri="{FF2B5EF4-FFF2-40B4-BE49-F238E27FC236}">
                <a16:creationId xmlns:a16="http://schemas.microsoft.com/office/drawing/2014/main" id="{C64024AD-5A39-717F-70CC-026E2ACCB3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9670" y="1314450"/>
            <a:ext cx="2162175" cy="2114550"/>
          </a:xfrm>
        </p:spPr>
      </p:pic>
      <p:sp>
        <p:nvSpPr>
          <p:cNvPr id="9" name="Title 1">
            <a:extLst>
              <a:ext uri="{FF2B5EF4-FFF2-40B4-BE49-F238E27FC236}">
                <a16:creationId xmlns:a16="http://schemas.microsoft.com/office/drawing/2014/main" id="{1FA46175-8087-BA94-A434-209B42757BBD}"/>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n-lt"/>
                <a:ea typeface="+mj-ea"/>
                <a:cs typeface="+mj-cs"/>
              </a:defRPr>
            </a:lvl1pPr>
          </a:lstStyle>
          <a:p>
            <a:pPr algn="ctr"/>
            <a:r>
              <a:rPr lang="en-IN" b="1" dirty="0">
                <a:solidFill>
                  <a:srgbClr val="FF0000"/>
                </a:solidFill>
              </a:rPr>
              <a:t>Wire and Connectors</a:t>
            </a:r>
          </a:p>
        </p:txBody>
      </p:sp>
      <p:pic>
        <p:nvPicPr>
          <p:cNvPr id="12" name="Picture 11">
            <a:extLst>
              <a:ext uri="{FF2B5EF4-FFF2-40B4-BE49-F238E27FC236}">
                <a16:creationId xmlns:a16="http://schemas.microsoft.com/office/drawing/2014/main" id="{D6508CF2-B039-8B01-7A75-8A9A25ACF984}"/>
              </a:ext>
            </a:extLst>
          </p:cNvPr>
          <p:cNvPicPr>
            <a:picLocks noChangeAspect="1"/>
          </p:cNvPicPr>
          <p:nvPr/>
        </p:nvPicPr>
        <p:blipFill>
          <a:blip r:embed="rId3"/>
          <a:stretch>
            <a:fillRect/>
          </a:stretch>
        </p:blipFill>
        <p:spPr>
          <a:xfrm>
            <a:off x="6743589" y="947404"/>
            <a:ext cx="2085975" cy="2190750"/>
          </a:xfrm>
          <a:prstGeom prst="rect">
            <a:avLst/>
          </a:prstGeom>
        </p:spPr>
      </p:pic>
      <p:pic>
        <p:nvPicPr>
          <p:cNvPr id="13" name="Picture 12">
            <a:extLst>
              <a:ext uri="{FF2B5EF4-FFF2-40B4-BE49-F238E27FC236}">
                <a16:creationId xmlns:a16="http://schemas.microsoft.com/office/drawing/2014/main" id="{61B373DE-CF8C-A9E0-36E5-384C61C63558}"/>
              </a:ext>
            </a:extLst>
          </p:cNvPr>
          <p:cNvPicPr>
            <a:picLocks noChangeAspect="1"/>
          </p:cNvPicPr>
          <p:nvPr/>
        </p:nvPicPr>
        <p:blipFill>
          <a:blip r:embed="rId4"/>
          <a:stretch>
            <a:fillRect/>
          </a:stretch>
        </p:blipFill>
        <p:spPr>
          <a:xfrm>
            <a:off x="3944679" y="2640013"/>
            <a:ext cx="5475768" cy="3760787"/>
          </a:xfrm>
          <a:prstGeom prst="rect">
            <a:avLst/>
          </a:prstGeom>
        </p:spPr>
      </p:pic>
    </p:spTree>
    <p:extLst>
      <p:ext uri="{BB962C8B-B14F-4D97-AF65-F5344CB8AC3E}">
        <p14:creationId xmlns:p14="http://schemas.microsoft.com/office/powerpoint/2010/main" val="34836306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C871-BFBD-72B0-B394-1D4AD74268D1}"/>
              </a:ext>
            </a:extLst>
          </p:cNvPr>
          <p:cNvSpPr>
            <a:spLocks noGrp="1"/>
          </p:cNvSpPr>
          <p:nvPr>
            <p:ph type="title"/>
          </p:nvPr>
        </p:nvSpPr>
        <p:spPr/>
        <p:txBody>
          <a:bodyPr/>
          <a:lstStyle/>
          <a:p>
            <a:pPr algn="ctr"/>
            <a:r>
              <a:rPr lang="en-IN" b="1" dirty="0">
                <a:solidFill>
                  <a:srgbClr val="FF0000"/>
                </a:solidFill>
              </a:rPr>
              <a:t>Crossover Cabling </a:t>
            </a:r>
          </a:p>
        </p:txBody>
      </p:sp>
      <p:pic>
        <p:nvPicPr>
          <p:cNvPr id="5" name="Content Placeholder 4">
            <a:extLst>
              <a:ext uri="{FF2B5EF4-FFF2-40B4-BE49-F238E27FC236}">
                <a16:creationId xmlns:a16="http://schemas.microsoft.com/office/drawing/2014/main" id="{9EE0B559-921F-2975-B80F-426B864685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2389" y="1690688"/>
            <a:ext cx="5507222" cy="3572188"/>
          </a:xfrm>
        </p:spPr>
      </p:pic>
    </p:spTree>
    <p:extLst>
      <p:ext uri="{BB962C8B-B14F-4D97-AF65-F5344CB8AC3E}">
        <p14:creationId xmlns:p14="http://schemas.microsoft.com/office/powerpoint/2010/main" val="28874250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A794-2930-ABC9-5F91-439086C6F93A}"/>
              </a:ext>
            </a:extLst>
          </p:cNvPr>
          <p:cNvSpPr>
            <a:spLocks noGrp="1"/>
          </p:cNvSpPr>
          <p:nvPr>
            <p:ph type="title"/>
          </p:nvPr>
        </p:nvSpPr>
        <p:spPr/>
        <p:txBody>
          <a:bodyPr/>
          <a:lstStyle/>
          <a:p>
            <a:pPr algn="ctr"/>
            <a:r>
              <a:rPr lang="en-IN" b="1" dirty="0">
                <a:solidFill>
                  <a:srgbClr val="FF0000"/>
                </a:solidFill>
              </a:rPr>
              <a:t>Straight through Cabling</a:t>
            </a:r>
            <a:endParaRPr lang="en-IN" dirty="0"/>
          </a:p>
        </p:txBody>
      </p:sp>
      <p:pic>
        <p:nvPicPr>
          <p:cNvPr id="4" name="Content Placeholder 3">
            <a:extLst>
              <a:ext uri="{FF2B5EF4-FFF2-40B4-BE49-F238E27FC236}">
                <a16:creationId xmlns:a16="http://schemas.microsoft.com/office/drawing/2014/main" id="{AB1F7963-9044-E437-61AC-FB0E1D9FEE86}"/>
              </a:ext>
            </a:extLst>
          </p:cNvPr>
          <p:cNvPicPr>
            <a:picLocks noGrp="1" noChangeAspect="1"/>
          </p:cNvPicPr>
          <p:nvPr>
            <p:ph idx="1"/>
          </p:nvPr>
        </p:nvPicPr>
        <p:blipFill>
          <a:blip r:embed="rId2"/>
          <a:stretch>
            <a:fillRect/>
          </a:stretch>
        </p:blipFill>
        <p:spPr>
          <a:xfrm>
            <a:off x="4191000" y="2824956"/>
            <a:ext cx="3810000" cy="2352675"/>
          </a:xfrm>
          <a:prstGeom prst="rect">
            <a:avLst/>
          </a:prstGeom>
        </p:spPr>
      </p:pic>
    </p:spTree>
    <p:extLst>
      <p:ext uri="{BB962C8B-B14F-4D97-AF65-F5344CB8AC3E}">
        <p14:creationId xmlns:p14="http://schemas.microsoft.com/office/powerpoint/2010/main" val="33573029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63BF-6DB4-01A9-8C6B-8BB4AABE7C6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42E6CBA-271E-744C-453A-8478508CC163}"/>
              </a:ext>
            </a:extLst>
          </p:cNvPr>
          <p:cNvPicPr>
            <a:picLocks noGrp="1" noChangeAspect="1"/>
          </p:cNvPicPr>
          <p:nvPr>
            <p:ph idx="1"/>
          </p:nvPr>
        </p:nvPicPr>
        <p:blipFill>
          <a:blip r:embed="rId2"/>
          <a:stretch>
            <a:fillRect/>
          </a:stretch>
        </p:blipFill>
        <p:spPr>
          <a:xfrm>
            <a:off x="2200940" y="1339702"/>
            <a:ext cx="7181354" cy="3891517"/>
          </a:xfrm>
        </p:spPr>
      </p:pic>
    </p:spTree>
    <p:extLst>
      <p:ext uri="{BB962C8B-B14F-4D97-AF65-F5344CB8AC3E}">
        <p14:creationId xmlns:p14="http://schemas.microsoft.com/office/powerpoint/2010/main" val="34094048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DDBB-A261-4E98-883C-44008C9C985A}"/>
              </a:ext>
            </a:extLst>
          </p:cNvPr>
          <p:cNvSpPr>
            <a:spLocks noGrp="1"/>
          </p:cNvSpPr>
          <p:nvPr>
            <p:ph type="title"/>
          </p:nvPr>
        </p:nvSpPr>
        <p:spPr/>
        <p:txBody>
          <a:bodyPr/>
          <a:lstStyle/>
          <a:p>
            <a:pPr algn="ctr"/>
            <a:r>
              <a:rPr lang="en-US" b="1" dirty="0">
                <a:solidFill>
                  <a:srgbClr val="FF0000"/>
                </a:solidFill>
              </a:rPr>
              <a:t>Network Cable Types and Specifications </a:t>
            </a:r>
          </a:p>
        </p:txBody>
      </p:sp>
      <p:sp>
        <p:nvSpPr>
          <p:cNvPr id="3" name="Content Placeholder 2">
            <a:extLst>
              <a:ext uri="{FF2B5EF4-FFF2-40B4-BE49-F238E27FC236}">
                <a16:creationId xmlns:a16="http://schemas.microsoft.com/office/drawing/2014/main" id="{D588BAEA-EF72-FD62-41BA-9129778C9431}"/>
              </a:ext>
            </a:extLst>
          </p:cNvPr>
          <p:cNvSpPr>
            <a:spLocks noGrp="1"/>
          </p:cNvSpPr>
          <p:nvPr>
            <p:ph idx="1"/>
          </p:nvPr>
        </p:nvSpPr>
        <p:spPr/>
        <p:txBody>
          <a:bodyPr/>
          <a:lstStyle/>
          <a:p>
            <a:pPr marL="0" indent="0">
              <a:buNone/>
            </a:pPr>
            <a:r>
              <a:rPr lang="en-US" sz="4000" dirty="0">
                <a:solidFill>
                  <a:schemeClr val="accent6">
                    <a:lumMod val="50000"/>
                  </a:schemeClr>
                </a:solidFill>
              </a:rPr>
              <a:t>There are three types of network cables</a:t>
            </a:r>
          </a:p>
          <a:p>
            <a:r>
              <a:rPr lang="en-US" sz="4000" dirty="0">
                <a:solidFill>
                  <a:schemeClr val="accent6">
                    <a:lumMod val="50000"/>
                  </a:schemeClr>
                </a:solidFill>
              </a:rPr>
              <a:t>coaxial </a:t>
            </a:r>
          </a:p>
          <a:p>
            <a:r>
              <a:rPr lang="en-US" sz="4000" dirty="0">
                <a:solidFill>
                  <a:schemeClr val="accent6">
                    <a:lumMod val="50000"/>
                  </a:schemeClr>
                </a:solidFill>
              </a:rPr>
              <a:t>twisted-pair </a:t>
            </a:r>
          </a:p>
          <a:p>
            <a:r>
              <a:rPr lang="en-US" sz="4000" dirty="0">
                <a:solidFill>
                  <a:schemeClr val="accent6">
                    <a:lumMod val="50000"/>
                  </a:schemeClr>
                </a:solidFill>
              </a:rPr>
              <a:t>fiber-optic.</a:t>
            </a:r>
            <a:endParaRPr lang="en-IN" sz="4000" dirty="0">
              <a:solidFill>
                <a:schemeClr val="accent6">
                  <a:lumMod val="50000"/>
                </a:schemeClr>
              </a:solidFill>
            </a:endParaRPr>
          </a:p>
        </p:txBody>
      </p:sp>
    </p:spTree>
    <p:extLst>
      <p:ext uri="{BB962C8B-B14F-4D97-AF65-F5344CB8AC3E}">
        <p14:creationId xmlns:p14="http://schemas.microsoft.com/office/powerpoint/2010/main" val="1474726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F7819-200B-2546-5CD8-A5F25FCE30A0}"/>
              </a:ext>
            </a:extLst>
          </p:cNvPr>
          <p:cNvSpPr>
            <a:spLocks noGrp="1"/>
          </p:cNvSpPr>
          <p:nvPr>
            <p:ph type="title"/>
          </p:nvPr>
        </p:nvSpPr>
        <p:spPr>
          <a:xfrm>
            <a:off x="838200" y="318978"/>
            <a:ext cx="10515600" cy="1371600"/>
          </a:xfrm>
        </p:spPr>
        <p:txBody>
          <a:bodyPr>
            <a:normAutofit/>
          </a:bodyPr>
          <a:lstStyle/>
          <a:p>
            <a:pPr algn="ctr"/>
            <a:r>
              <a:rPr lang="en-IN" b="1" dirty="0">
                <a:solidFill>
                  <a:srgbClr val="FF0000"/>
                </a:solidFill>
              </a:rPr>
              <a:t>Coaxial cable</a:t>
            </a:r>
            <a:br>
              <a:rPr lang="en-IN" b="1" dirty="0"/>
            </a:br>
            <a:endParaRPr lang="en-IN" dirty="0"/>
          </a:p>
        </p:txBody>
      </p:sp>
      <p:sp>
        <p:nvSpPr>
          <p:cNvPr id="3" name="Content Placeholder 2">
            <a:extLst>
              <a:ext uri="{FF2B5EF4-FFF2-40B4-BE49-F238E27FC236}">
                <a16:creationId xmlns:a16="http://schemas.microsoft.com/office/drawing/2014/main" id="{FACC7AF2-330E-D41B-64AF-5F8CF8FA796B}"/>
              </a:ext>
            </a:extLst>
          </p:cNvPr>
          <p:cNvSpPr>
            <a:spLocks noGrp="1"/>
          </p:cNvSpPr>
          <p:nvPr>
            <p:ph idx="1"/>
          </p:nvPr>
        </p:nvSpPr>
        <p:spPr>
          <a:xfrm>
            <a:off x="838200" y="1825625"/>
            <a:ext cx="10515600" cy="3203575"/>
          </a:xfrm>
        </p:spPr>
        <p:txBody>
          <a:bodyPr>
            <a:normAutofit/>
          </a:bodyPr>
          <a:lstStyle/>
          <a:p>
            <a:pPr marL="0" indent="0">
              <a:buNone/>
            </a:pPr>
            <a:r>
              <a:rPr lang="en-US" sz="4000" dirty="0"/>
              <a:t>This cable contains a conductor, insulator, braiding, and sheath. The sheath covers the braiding, the braiding covers the insulation, and the insulation covers the conductor.</a:t>
            </a:r>
            <a:endParaRPr lang="en-IN" sz="4000" dirty="0"/>
          </a:p>
        </p:txBody>
      </p:sp>
    </p:spTree>
    <p:extLst>
      <p:ext uri="{BB962C8B-B14F-4D97-AF65-F5344CB8AC3E}">
        <p14:creationId xmlns:p14="http://schemas.microsoft.com/office/powerpoint/2010/main" val="23033938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B9753-B868-AE2D-68AC-B19D49465264}"/>
              </a:ext>
            </a:extLst>
          </p:cNvPr>
          <p:cNvSpPr>
            <a:spLocks noGrp="1"/>
          </p:cNvSpPr>
          <p:nvPr>
            <p:ph type="title"/>
          </p:nvPr>
        </p:nvSpPr>
        <p:spPr/>
        <p:txBody>
          <a:bodyPr/>
          <a:lstStyle/>
          <a:p>
            <a:pPr algn="ctr"/>
            <a:r>
              <a:rPr lang="en-IN" b="1" dirty="0">
                <a:solidFill>
                  <a:srgbClr val="FF0000"/>
                </a:solidFill>
              </a:rPr>
              <a:t>Coaxial cable</a:t>
            </a:r>
            <a:endParaRPr lang="en-IN" dirty="0"/>
          </a:p>
        </p:txBody>
      </p:sp>
      <p:pic>
        <p:nvPicPr>
          <p:cNvPr id="5" name="Content Placeholder 4">
            <a:extLst>
              <a:ext uri="{FF2B5EF4-FFF2-40B4-BE49-F238E27FC236}">
                <a16:creationId xmlns:a16="http://schemas.microsoft.com/office/drawing/2014/main" id="{1591BA82-0FAB-9766-78CA-03426BD13A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9824" y="1467403"/>
            <a:ext cx="8870100" cy="4167853"/>
          </a:xfrm>
        </p:spPr>
      </p:pic>
    </p:spTree>
    <p:extLst>
      <p:ext uri="{BB962C8B-B14F-4D97-AF65-F5344CB8AC3E}">
        <p14:creationId xmlns:p14="http://schemas.microsoft.com/office/powerpoint/2010/main" val="3980990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1249-6D76-148A-AF71-19A572BAEC9C}"/>
              </a:ext>
            </a:extLst>
          </p:cNvPr>
          <p:cNvSpPr>
            <a:spLocks noGrp="1"/>
          </p:cNvSpPr>
          <p:nvPr>
            <p:ph type="title"/>
          </p:nvPr>
        </p:nvSpPr>
        <p:spPr/>
        <p:txBody>
          <a:bodyPr/>
          <a:lstStyle/>
          <a:p>
            <a:pPr algn="ctr"/>
            <a:r>
              <a:rPr lang="en-IN" b="1" dirty="0">
                <a:solidFill>
                  <a:srgbClr val="FF0000"/>
                </a:solidFill>
              </a:rPr>
              <a:t>Spiral Model</a:t>
            </a:r>
          </a:p>
        </p:txBody>
      </p:sp>
      <p:pic>
        <p:nvPicPr>
          <p:cNvPr id="5" name="Content Placeholder 4">
            <a:extLst>
              <a:ext uri="{FF2B5EF4-FFF2-40B4-BE49-F238E27FC236}">
                <a16:creationId xmlns:a16="http://schemas.microsoft.com/office/drawing/2014/main" id="{7702E9F9-C261-0AED-2D1E-D1DD87949E4F}"/>
              </a:ext>
            </a:extLst>
          </p:cNvPr>
          <p:cNvPicPr>
            <a:picLocks noGrp="1" noChangeAspect="1"/>
          </p:cNvPicPr>
          <p:nvPr>
            <p:ph idx="1"/>
          </p:nvPr>
        </p:nvPicPr>
        <p:blipFill>
          <a:blip r:embed="rId2"/>
          <a:stretch>
            <a:fillRect/>
          </a:stretch>
        </p:blipFill>
        <p:spPr>
          <a:xfrm>
            <a:off x="2296632" y="1690688"/>
            <a:ext cx="6687879" cy="4102311"/>
          </a:xfrm>
        </p:spPr>
      </p:pic>
    </p:spTree>
    <p:extLst>
      <p:ext uri="{BB962C8B-B14F-4D97-AF65-F5344CB8AC3E}">
        <p14:creationId xmlns:p14="http://schemas.microsoft.com/office/powerpoint/2010/main" val="11906078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0DA6-ED5F-6F8E-2369-1A39D3D4F2D0}"/>
              </a:ext>
            </a:extLst>
          </p:cNvPr>
          <p:cNvSpPr>
            <a:spLocks noGrp="1"/>
          </p:cNvSpPr>
          <p:nvPr>
            <p:ph type="title"/>
          </p:nvPr>
        </p:nvSpPr>
        <p:spPr/>
        <p:txBody>
          <a:bodyPr/>
          <a:lstStyle/>
          <a:p>
            <a:pPr algn="ctr"/>
            <a:r>
              <a:rPr lang="en-IN" b="1" dirty="0">
                <a:solidFill>
                  <a:srgbClr val="FF0000"/>
                </a:solidFill>
              </a:rPr>
              <a:t>Coaxial cable</a:t>
            </a:r>
            <a:endParaRPr lang="en-IN" dirty="0"/>
          </a:p>
        </p:txBody>
      </p:sp>
      <p:sp>
        <p:nvSpPr>
          <p:cNvPr id="3" name="Content Placeholder 2">
            <a:extLst>
              <a:ext uri="{FF2B5EF4-FFF2-40B4-BE49-F238E27FC236}">
                <a16:creationId xmlns:a16="http://schemas.microsoft.com/office/drawing/2014/main" id="{44E8510D-D8B0-3D74-7862-7444610F104B}"/>
              </a:ext>
            </a:extLst>
          </p:cNvPr>
          <p:cNvSpPr>
            <a:spLocks noGrp="1"/>
          </p:cNvSpPr>
          <p:nvPr>
            <p:ph idx="1"/>
          </p:nvPr>
        </p:nvSpPr>
        <p:spPr/>
        <p:txBody>
          <a:bodyPr/>
          <a:lstStyle/>
          <a:p>
            <a:pPr marL="0" indent="0">
              <a:buNone/>
            </a:pPr>
            <a:r>
              <a:rPr lang="en-US" b="1" dirty="0"/>
              <a:t>Sheath : </a:t>
            </a:r>
            <a:r>
              <a:rPr lang="en-US" dirty="0"/>
              <a:t>This is the outer layer of the coaxial cable. It protects the cable from physical damage.</a:t>
            </a:r>
          </a:p>
          <a:p>
            <a:pPr marL="0" indent="0">
              <a:buNone/>
            </a:pPr>
            <a:r>
              <a:rPr lang="en-US" b="1" dirty="0"/>
              <a:t>Braided shield : </a:t>
            </a:r>
            <a:r>
              <a:rPr lang="en-US" dirty="0"/>
              <a:t>This shield protects signals from external interference and noise. This shield is built from the same metal that is used to build the core.</a:t>
            </a:r>
          </a:p>
          <a:p>
            <a:pPr marL="0" indent="0">
              <a:buNone/>
            </a:pPr>
            <a:r>
              <a:rPr lang="en-US" b="1" dirty="0"/>
              <a:t>Insulation : </a:t>
            </a:r>
            <a:r>
              <a:rPr lang="en-US" dirty="0"/>
              <a:t>Insulation protects the core. It also keeps the core separate from the braided shield. Since both the core and the braided shield use the same metal, without this layer, they will touch each other and create a short-circuit in the wire.</a:t>
            </a:r>
          </a:p>
          <a:p>
            <a:pPr marL="0" indent="0">
              <a:buNone/>
            </a:pPr>
            <a:endParaRPr lang="en-US" dirty="0"/>
          </a:p>
          <a:p>
            <a:pPr marL="0" indent="0">
              <a:buNone/>
            </a:pPr>
            <a:endParaRPr lang="en-US" dirty="0"/>
          </a:p>
          <a:p>
            <a:endParaRPr lang="en-IN" dirty="0"/>
          </a:p>
        </p:txBody>
      </p:sp>
    </p:spTree>
    <p:extLst>
      <p:ext uri="{BB962C8B-B14F-4D97-AF65-F5344CB8AC3E}">
        <p14:creationId xmlns:p14="http://schemas.microsoft.com/office/powerpoint/2010/main" val="3092966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97415-4DBC-78AE-6441-4B8805F03151}"/>
              </a:ext>
            </a:extLst>
          </p:cNvPr>
          <p:cNvSpPr>
            <a:spLocks noGrp="1"/>
          </p:cNvSpPr>
          <p:nvPr>
            <p:ph type="title"/>
          </p:nvPr>
        </p:nvSpPr>
        <p:spPr/>
        <p:txBody>
          <a:bodyPr/>
          <a:lstStyle/>
          <a:p>
            <a:pPr algn="ctr"/>
            <a:r>
              <a:rPr lang="en-IN" b="1" dirty="0">
                <a:solidFill>
                  <a:srgbClr val="FF0000"/>
                </a:solidFill>
              </a:rPr>
              <a:t>Coaxial cable</a:t>
            </a:r>
            <a:endParaRPr lang="en-IN" dirty="0"/>
          </a:p>
        </p:txBody>
      </p:sp>
      <p:sp>
        <p:nvSpPr>
          <p:cNvPr id="3" name="Content Placeholder 2">
            <a:extLst>
              <a:ext uri="{FF2B5EF4-FFF2-40B4-BE49-F238E27FC236}">
                <a16:creationId xmlns:a16="http://schemas.microsoft.com/office/drawing/2014/main" id="{635078DE-64D1-8B78-47AC-0002E46E54B2}"/>
              </a:ext>
            </a:extLst>
          </p:cNvPr>
          <p:cNvSpPr>
            <a:spLocks noGrp="1"/>
          </p:cNvSpPr>
          <p:nvPr>
            <p:ph idx="1"/>
          </p:nvPr>
        </p:nvSpPr>
        <p:spPr/>
        <p:txBody>
          <a:bodyPr/>
          <a:lstStyle/>
          <a:p>
            <a:pPr marL="0" indent="0">
              <a:buNone/>
            </a:pPr>
            <a:r>
              <a:rPr lang="en-US" b="1" dirty="0"/>
              <a:t>Conductor :</a:t>
            </a:r>
            <a:r>
              <a:rPr lang="en-US" dirty="0"/>
              <a:t>The conductor carries electromagnetic signals. Based on conductor a coaxial cable can be categorized into two types; single-core coaxial cable and multi-core coaxial cable.</a:t>
            </a:r>
          </a:p>
          <a:p>
            <a:pPr marL="0" indent="0">
              <a:buNone/>
            </a:pPr>
            <a:r>
              <a:rPr lang="en-US" b="1" dirty="0"/>
              <a:t>single-core</a:t>
            </a:r>
            <a:r>
              <a:rPr lang="en-US" dirty="0"/>
              <a:t> coaxial cable uses a single central metal (usually copper) conductor.</a:t>
            </a:r>
          </a:p>
          <a:p>
            <a:pPr marL="0" indent="0">
              <a:buNone/>
            </a:pPr>
            <a:r>
              <a:rPr lang="en-US" b="1" dirty="0"/>
              <a:t>multi-core</a:t>
            </a:r>
            <a:r>
              <a:rPr lang="en-US" dirty="0"/>
              <a:t> coaxial cable uses multiple thin strands of metal wires. The following image shows both types of cable.</a:t>
            </a:r>
          </a:p>
          <a:p>
            <a:pPr marL="0" indent="0">
              <a:buNone/>
            </a:pPr>
            <a:endParaRPr lang="en-IN" dirty="0"/>
          </a:p>
        </p:txBody>
      </p:sp>
    </p:spTree>
    <p:extLst>
      <p:ext uri="{BB962C8B-B14F-4D97-AF65-F5344CB8AC3E}">
        <p14:creationId xmlns:p14="http://schemas.microsoft.com/office/powerpoint/2010/main" val="18687069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11D2-0322-EE03-3C24-E51C5817E520}"/>
              </a:ext>
            </a:extLst>
          </p:cNvPr>
          <p:cNvSpPr>
            <a:spLocks noGrp="1"/>
          </p:cNvSpPr>
          <p:nvPr>
            <p:ph type="title"/>
          </p:nvPr>
        </p:nvSpPr>
        <p:spPr>
          <a:xfrm>
            <a:off x="838200" y="365125"/>
            <a:ext cx="10515600" cy="963945"/>
          </a:xfrm>
        </p:spPr>
        <p:txBody>
          <a:bodyPr/>
          <a:lstStyle/>
          <a:p>
            <a:pPr algn="ctr"/>
            <a:r>
              <a:rPr lang="en-IN" b="1" dirty="0">
                <a:solidFill>
                  <a:srgbClr val="FF0000"/>
                </a:solidFill>
              </a:rPr>
              <a:t>Twisted-pair cables</a:t>
            </a:r>
            <a:endParaRPr lang="en-IN" dirty="0">
              <a:solidFill>
                <a:srgbClr val="FF0000"/>
              </a:solidFill>
            </a:endParaRPr>
          </a:p>
        </p:txBody>
      </p:sp>
      <p:sp>
        <p:nvSpPr>
          <p:cNvPr id="3" name="Content Placeholder 2">
            <a:extLst>
              <a:ext uri="{FF2B5EF4-FFF2-40B4-BE49-F238E27FC236}">
                <a16:creationId xmlns:a16="http://schemas.microsoft.com/office/drawing/2014/main" id="{33E0F9A2-5E93-0BDC-9D38-A658D372E3D6}"/>
              </a:ext>
            </a:extLst>
          </p:cNvPr>
          <p:cNvSpPr>
            <a:spLocks noGrp="1"/>
          </p:cNvSpPr>
          <p:nvPr>
            <p:ph idx="1"/>
          </p:nvPr>
        </p:nvSpPr>
        <p:spPr>
          <a:xfrm>
            <a:off x="838200" y="1116419"/>
            <a:ext cx="10515600" cy="5146158"/>
          </a:xfrm>
        </p:spPr>
        <p:txBody>
          <a:bodyPr>
            <a:noAutofit/>
          </a:bodyPr>
          <a:lstStyle/>
          <a:p>
            <a:r>
              <a:rPr lang="en-US" sz="3200" dirty="0"/>
              <a:t>The twisted-pair cable was primarily developed for computer networks. </a:t>
            </a:r>
          </a:p>
          <a:p>
            <a:r>
              <a:rPr lang="en-US" sz="3200" dirty="0"/>
              <a:t>This cable is also known as </a:t>
            </a:r>
            <a:r>
              <a:rPr lang="en-US" sz="3200" b="1" dirty="0"/>
              <a:t>Ethernet cable</a:t>
            </a:r>
            <a:r>
              <a:rPr lang="en-US" sz="3200" dirty="0"/>
              <a:t>. </a:t>
            </a:r>
          </a:p>
          <a:p>
            <a:r>
              <a:rPr lang="en-US" sz="3200" dirty="0"/>
              <a:t>Almost all modern LAN computer networks use this cable.</a:t>
            </a:r>
          </a:p>
          <a:p>
            <a:r>
              <a:rPr lang="en-US" sz="3200" dirty="0"/>
              <a:t>This cable consists of color-coded pairs of insulated copper wires.</a:t>
            </a:r>
          </a:p>
          <a:p>
            <a:r>
              <a:rPr lang="en-US" sz="3200" dirty="0"/>
              <a:t> Every two wires are twisted around each other to form pair. </a:t>
            </a:r>
          </a:p>
          <a:p>
            <a:r>
              <a:rPr lang="en-US" sz="3200" dirty="0"/>
              <a:t>Each pair has one solid color and one stripped color wire. </a:t>
            </a:r>
          </a:p>
          <a:p>
            <a:r>
              <a:rPr lang="en-US" sz="3200" dirty="0"/>
              <a:t>Solid colors are blue, brown, green, and orange. In stripped color, the solid color is mixed with the white color.</a:t>
            </a:r>
            <a:endParaRPr lang="en-IN" sz="3200" dirty="0"/>
          </a:p>
        </p:txBody>
      </p:sp>
    </p:spTree>
    <p:extLst>
      <p:ext uri="{BB962C8B-B14F-4D97-AF65-F5344CB8AC3E}">
        <p14:creationId xmlns:p14="http://schemas.microsoft.com/office/powerpoint/2010/main" val="68980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654C7-C610-69BD-87AD-E562FFE76BCE}"/>
              </a:ext>
            </a:extLst>
          </p:cNvPr>
          <p:cNvSpPr>
            <a:spLocks noGrp="1"/>
          </p:cNvSpPr>
          <p:nvPr>
            <p:ph type="title"/>
          </p:nvPr>
        </p:nvSpPr>
        <p:spPr>
          <a:xfrm>
            <a:off x="838200" y="365126"/>
            <a:ext cx="10515600" cy="1506204"/>
          </a:xfrm>
        </p:spPr>
        <p:txBody>
          <a:bodyPr/>
          <a:lstStyle/>
          <a:p>
            <a:pPr algn="ctr"/>
            <a:r>
              <a:rPr lang="en-IN" b="1" dirty="0">
                <a:solidFill>
                  <a:srgbClr val="FF0000"/>
                </a:solidFill>
              </a:rPr>
              <a:t>Types :Twisted-pair cables</a:t>
            </a:r>
            <a:endParaRPr lang="en-IN" dirty="0"/>
          </a:p>
        </p:txBody>
      </p:sp>
      <p:sp>
        <p:nvSpPr>
          <p:cNvPr id="3" name="Content Placeholder 2">
            <a:extLst>
              <a:ext uri="{FF2B5EF4-FFF2-40B4-BE49-F238E27FC236}">
                <a16:creationId xmlns:a16="http://schemas.microsoft.com/office/drawing/2014/main" id="{0688B97D-B4F9-CAD4-5FEB-904441C784E7}"/>
              </a:ext>
            </a:extLst>
          </p:cNvPr>
          <p:cNvSpPr>
            <a:spLocks noGrp="1"/>
          </p:cNvSpPr>
          <p:nvPr>
            <p:ph idx="1"/>
          </p:nvPr>
        </p:nvSpPr>
        <p:spPr>
          <a:xfrm>
            <a:off x="838200" y="2339164"/>
            <a:ext cx="10515600" cy="2360427"/>
          </a:xfrm>
        </p:spPr>
        <p:txBody>
          <a:bodyPr/>
          <a:lstStyle/>
          <a:p>
            <a:r>
              <a:rPr lang="en-US" b="1" dirty="0"/>
              <a:t>UTP (</a:t>
            </a:r>
            <a:r>
              <a:rPr lang="en-US" b="1" i="1" dirty="0"/>
              <a:t>Unshielded twisted-pair</a:t>
            </a:r>
            <a:r>
              <a:rPr lang="en-US" b="1" dirty="0"/>
              <a:t>) cable :A</a:t>
            </a:r>
            <a:r>
              <a:rPr lang="en-US" dirty="0"/>
              <a:t>ll pairs are wrapped in a single plastic sheath.</a:t>
            </a:r>
          </a:p>
          <a:p>
            <a:r>
              <a:rPr lang="en-US" b="1" dirty="0"/>
              <a:t>STP (</a:t>
            </a:r>
            <a:r>
              <a:rPr lang="en-US" b="1" i="1" dirty="0"/>
              <a:t>Shielded twisted-pair</a:t>
            </a:r>
            <a:r>
              <a:rPr lang="en-US" b="1" dirty="0"/>
              <a:t>) cable :</a:t>
            </a:r>
            <a:r>
              <a:rPr lang="en-US" dirty="0"/>
              <a:t> Each pair is wrapped with an additional metal shield, then all pairs are wrapped in a single outer plastic sheath.</a:t>
            </a:r>
          </a:p>
          <a:p>
            <a:endParaRPr lang="en-IN" dirty="0"/>
          </a:p>
        </p:txBody>
      </p:sp>
    </p:spTree>
    <p:extLst>
      <p:ext uri="{BB962C8B-B14F-4D97-AF65-F5344CB8AC3E}">
        <p14:creationId xmlns:p14="http://schemas.microsoft.com/office/powerpoint/2010/main" val="42877125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63566-8549-CFC1-65AD-DDDF6300CFB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572D5F3-0ECB-7DB5-877C-5B87C8E052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5358" y="1474750"/>
            <a:ext cx="7081283" cy="4798459"/>
          </a:xfrm>
        </p:spPr>
      </p:pic>
    </p:spTree>
    <p:extLst>
      <p:ext uri="{BB962C8B-B14F-4D97-AF65-F5344CB8AC3E}">
        <p14:creationId xmlns:p14="http://schemas.microsoft.com/office/powerpoint/2010/main" val="26901038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47CA6-8960-2154-5818-81AE7B493E0C}"/>
              </a:ext>
            </a:extLst>
          </p:cNvPr>
          <p:cNvSpPr>
            <a:spLocks noGrp="1"/>
          </p:cNvSpPr>
          <p:nvPr>
            <p:ph type="title"/>
          </p:nvPr>
        </p:nvSpPr>
        <p:spPr/>
        <p:txBody>
          <a:bodyPr/>
          <a:lstStyle/>
          <a:p>
            <a:pPr algn="ctr"/>
            <a:r>
              <a:rPr lang="en-IN" b="1" dirty="0">
                <a:solidFill>
                  <a:srgbClr val="FF0000"/>
                </a:solidFill>
              </a:rPr>
              <a:t>Fiber optic cable</a:t>
            </a:r>
            <a:br>
              <a:rPr lang="en-IN" b="1" dirty="0"/>
            </a:br>
            <a:endParaRPr lang="en-IN" dirty="0"/>
          </a:p>
        </p:txBody>
      </p:sp>
      <p:sp>
        <p:nvSpPr>
          <p:cNvPr id="3" name="Content Placeholder 2">
            <a:extLst>
              <a:ext uri="{FF2B5EF4-FFF2-40B4-BE49-F238E27FC236}">
                <a16:creationId xmlns:a16="http://schemas.microsoft.com/office/drawing/2014/main" id="{9950E4D2-87F4-1D5E-A3DC-71E48F3E87AA}"/>
              </a:ext>
            </a:extLst>
          </p:cNvPr>
          <p:cNvSpPr>
            <a:spLocks noGrp="1"/>
          </p:cNvSpPr>
          <p:nvPr>
            <p:ph idx="1"/>
          </p:nvPr>
        </p:nvSpPr>
        <p:spPr/>
        <p:txBody>
          <a:bodyPr/>
          <a:lstStyle/>
          <a:p>
            <a:pPr marL="0" indent="0">
              <a:buNone/>
            </a:pPr>
            <a:r>
              <a:rPr lang="en-US" dirty="0"/>
              <a:t>This cable consists of </a:t>
            </a:r>
          </a:p>
          <a:p>
            <a:r>
              <a:rPr lang="en-US" dirty="0"/>
              <a:t>core</a:t>
            </a:r>
          </a:p>
          <a:p>
            <a:r>
              <a:rPr lang="en-US" dirty="0"/>
              <a:t>cladding</a:t>
            </a:r>
          </a:p>
          <a:p>
            <a:r>
              <a:rPr lang="en-US" dirty="0"/>
              <a:t>Buffer</a:t>
            </a:r>
          </a:p>
          <a:p>
            <a:r>
              <a:rPr lang="en-US" dirty="0"/>
              <a:t>jacket.</a:t>
            </a:r>
          </a:p>
          <a:p>
            <a:pPr marL="0" indent="0">
              <a:buNone/>
            </a:pPr>
            <a:r>
              <a:rPr lang="en-US" dirty="0">
                <a:solidFill>
                  <a:schemeClr val="accent6">
                    <a:lumMod val="75000"/>
                  </a:schemeClr>
                </a:solidFill>
              </a:rPr>
              <a:t> The core is made from thin strands of glass or plastic that can carry data over a long distance. The core is wrapped in the cladding; the cladding is wrapped in the buffer, and the buffer is wrapped in the jacket.</a:t>
            </a:r>
            <a:endParaRPr lang="en-IN" dirty="0">
              <a:solidFill>
                <a:schemeClr val="accent6">
                  <a:lumMod val="75000"/>
                </a:schemeClr>
              </a:solidFill>
            </a:endParaRPr>
          </a:p>
        </p:txBody>
      </p:sp>
    </p:spTree>
    <p:extLst>
      <p:ext uri="{BB962C8B-B14F-4D97-AF65-F5344CB8AC3E}">
        <p14:creationId xmlns:p14="http://schemas.microsoft.com/office/powerpoint/2010/main" val="41542805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853B-2ECC-DB6C-DD24-C3C4AC2A21B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A2A9750-D601-1449-0F6C-0595D66C19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772" y="365125"/>
            <a:ext cx="11302409" cy="5429619"/>
          </a:xfrm>
        </p:spPr>
      </p:pic>
    </p:spTree>
    <p:extLst>
      <p:ext uri="{BB962C8B-B14F-4D97-AF65-F5344CB8AC3E}">
        <p14:creationId xmlns:p14="http://schemas.microsoft.com/office/powerpoint/2010/main" val="2476943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E86CB5-3835-2938-E846-4965680BF955}"/>
              </a:ext>
            </a:extLst>
          </p:cNvPr>
          <p:cNvPicPr>
            <a:picLocks noChangeAspect="1"/>
          </p:cNvPicPr>
          <p:nvPr/>
        </p:nvPicPr>
        <p:blipFill>
          <a:blip r:embed="rId2"/>
          <a:stretch>
            <a:fillRect/>
          </a:stretch>
        </p:blipFill>
        <p:spPr>
          <a:xfrm>
            <a:off x="1945757" y="1169581"/>
            <a:ext cx="7708605" cy="3916769"/>
          </a:xfrm>
          <a:prstGeom prst="rect">
            <a:avLst/>
          </a:prstGeom>
        </p:spPr>
      </p:pic>
    </p:spTree>
    <p:extLst>
      <p:ext uri="{BB962C8B-B14F-4D97-AF65-F5344CB8AC3E}">
        <p14:creationId xmlns:p14="http://schemas.microsoft.com/office/powerpoint/2010/main" val="89083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6339051-A66D-6EEA-17EF-7BB7512FF777}"/>
              </a:ext>
            </a:extLst>
          </p:cNvPr>
          <p:cNvSpPr>
            <a:spLocks noGrp="1"/>
          </p:cNvSpPr>
          <p:nvPr>
            <p:ph type="title"/>
          </p:nvPr>
        </p:nvSpPr>
        <p:spPr/>
        <p:txBody>
          <a:bodyPr/>
          <a:lstStyle/>
          <a:p>
            <a:pPr algn="ctr"/>
            <a:r>
              <a:rPr lang="en-IN" b="1" dirty="0">
                <a:solidFill>
                  <a:srgbClr val="FF0000"/>
                </a:solidFill>
              </a:rPr>
              <a:t>Topology</a:t>
            </a:r>
          </a:p>
        </p:txBody>
      </p:sp>
      <p:sp>
        <p:nvSpPr>
          <p:cNvPr id="7" name="Content Placeholder 6">
            <a:extLst>
              <a:ext uri="{FF2B5EF4-FFF2-40B4-BE49-F238E27FC236}">
                <a16:creationId xmlns:a16="http://schemas.microsoft.com/office/drawing/2014/main" id="{5BB39A3D-FCF8-1BE4-2571-42987C1727AB}"/>
              </a:ext>
            </a:extLst>
          </p:cNvPr>
          <p:cNvSpPr>
            <a:spLocks noGrp="1"/>
          </p:cNvSpPr>
          <p:nvPr>
            <p:ph idx="1"/>
          </p:nvPr>
        </p:nvSpPr>
        <p:spPr>
          <a:xfrm>
            <a:off x="636181" y="2740025"/>
            <a:ext cx="10515600" cy="2703845"/>
          </a:xfrm>
        </p:spPr>
        <p:txBody>
          <a:bodyPr/>
          <a:lstStyle/>
          <a:p>
            <a:pPr marL="0" indent="0">
              <a:buNone/>
            </a:pPr>
            <a:r>
              <a:rPr lang="en-US" dirty="0"/>
              <a:t>Topology defines the structure of the network of how all the components are interconnected to each other. </a:t>
            </a:r>
          </a:p>
          <a:p>
            <a:pPr marL="0" indent="0">
              <a:buNone/>
            </a:pPr>
            <a:r>
              <a:rPr lang="en-US" dirty="0"/>
              <a:t>There are two types of topology: </a:t>
            </a:r>
          </a:p>
          <a:p>
            <a:r>
              <a:rPr lang="en-US" dirty="0"/>
              <a:t>Physical </a:t>
            </a:r>
          </a:p>
          <a:p>
            <a:r>
              <a:rPr lang="en-US" dirty="0"/>
              <a:t>Logical</a:t>
            </a:r>
            <a:endParaRPr lang="en-IN" dirty="0"/>
          </a:p>
        </p:txBody>
      </p:sp>
    </p:spTree>
    <p:extLst>
      <p:ext uri="{BB962C8B-B14F-4D97-AF65-F5344CB8AC3E}">
        <p14:creationId xmlns:p14="http://schemas.microsoft.com/office/powerpoint/2010/main" val="38443323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7F37-F6F4-BB3F-58FA-DE07F04A7670}"/>
              </a:ext>
            </a:extLst>
          </p:cNvPr>
          <p:cNvSpPr>
            <a:spLocks noGrp="1"/>
          </p:cNvSpPr>
          <p:nvPr>
            <p:ph type="title"/>
          </p:nvPr>
        </p:nvSpPr>
        <p:spPr/>
        <p:txBody>
          <a:bodyPr/>
          <a:lstStyle/>
          <a:p>
            <a:pPr algn="ctr"/>
            <a:r>
              <a:rPr lang="en-IN" b="1" dirty="0">
                <a:solidFill>
                  <a:srgbClr val="FF0000"/>
                </a:solidFill>
              </a:rPr>
              <a:t>Physical Topology</a:t>
            </a:r>
          </a:p>
        </p:txBody>
      </p:sp>
      <p:sp>
        <p:nvSpPr>
          <p:cNvPr id="3" name="Content Placeholder 2">
            <a:extLst>
              <a:ext uri="{FF2B5EF4-FFF2-40B4-BE49-F238E27FC236}">
                <a16:creationId xmlns:a16="http://schemas.microsoft.com/office/drawing/2014/main" id="{1AC9FC53-6838-1653-71AC-7A6CFCC64B47}"/>
              </a:ext>
            </a:extLst>
          </p:cNvPr>
          <p:cNvSpPr>
            <a:spLocks noGrp="1"/>
          </p:cNvSpPr>
          <p:nvPr>
            <p:ph idx="1"/>
          </p:nvPr>
        </p:nvSpPr>
        <p:spPr>
          <a:xfrm>
            <a:off x="838200" y="1531089"/>
            <a:ext cx="10515600" cy="4561368"/>
          </a:xfrm>
        </p:spPr>
        <p:txBody>
          <a:bodyPr>
            <a:normAutofit/>
          </a:bodyPr>
          <a:lstStyle/>
          <a:p>
            <a:pPr marL="0" indent="0">
              <a:buNone/>
            </a:pPr>
            <a:r>
              <a:rPr lang="en-US" dirty="0"/>
              <a:t>Physical topology is the geometric representation of all the nodes in a network.</a:t>
            </a:r>
          </a:p>
          <a:p>
            <a:pPr marL="0" indent="0">
              <a:buNone/>
            </a:pPr>
            <a:r>
              <a:rPr lang="en-US" dirty="0"/>
              <a:t>There are six types of network topology :</a:t>
            </a:r>
          </a:p>
          <a:p>
            <a:r>
              <a:rPr lang="en-US" dirty="0"/>
              <a:t> Bus Topology</a:t>
            </a:r>
          </a:p>
          <a:p>
            <a:r>
              <a:rPr lang="en-US" dirty="0"/>
              <a:t> Ring Topology</a:t>
            </a:r>
          </a:p>
          <a:p>
            <a:r>
              <a:rPr lang="en-US" dirty="0"/>
              <a:t> Tree Topology</a:t>
            </a:r>
          </a:p>
          <a:p>
            <a:r>
              <a:rPr lang="en-US" dirty="0"/>
              <a:t>Star Topology</a:t>
            </a:r>
          </a:p>
          <a:p>
            <a:r>
              <a:rPr lang="en-US" dirty="0"/>
              <a:t> Mesh Topology</a:t>
            </a:r>
          </a:p>
          <a:p>
            <a:r>
              <a:rPr lang="en-US" dirty="0"/>
              <a:t> Hybrid Topology.</a:t>
            </a:r>
            <a:endParaRPr lang="en-IN" dirty="0"/>
          </a:p>
        </p:txBody>
      </p:sp>
    </p:spTree>
    <p:extLst>
      <p:ext uri="{BB962C8B-B14F-4D97-AF65-F5344CB8AC3E}">
        <p14:creationId xmlns:p14="http://schemas.microsoft.com/office/powerpoint/2010/main" val="1878990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FF0000"/>
                </a:solidFill>
              </a:rPr>
              <a:t>Prototype Model</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8500" y="2582068"/>
            <a:ext cx="5715000" cy="3096355"/>
          </a:xfr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B7EEE-3F5E-BE77-2082-66A91192D00C}"/>
              </a:ext>
            </a:extLst>
          </p:cNvPr>
          <p:cNvSpPr>
            <a:spLocks noGrp="1"/>
          </p:cNvSpPr>
          <p:nvPr>
            <p:ph type="title"/>
          </p:nvPr>
        </p:nvSpPr>
        <p:spPr/>
        <p:txBody>
          <a:bodyPr/>
          <a:lstStyle/>
          <a:p>
            <a:pPr algn="ctr"/>
            <a:r>
              <a:rPr lang="en-IN" b="1" dirty="0">
                <a:solidFill>
                  <a:srgbClr val="FF0000"/>
                </a:solidFill>
              </a:rPr>
              <a:t>Bus Topology</a:t>
            </a:r>
          </a:p>
        </p:txBody>
      </p:sp>
      <p:pic>
        <p:nvPicPr>
          <p:cNvPr id="5" name="Content Placeholder 4">
            <a:extLst>
              <a:ext uri="{FF2B5EF4-FFF2-40B4-BE49-F238E27FC236}">
                <a16:creationId xmlns:a16="http://schemas.microsoft.com/office/drawing/2014/main" id="{BA71A33F-7A3B-55EA-CEEE-8F1876B815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5460" y="1690688"/>
            <a:ext cx="4837814" cy="3710652"/>
          </a:xfrm>
        </p:spPr>
      </p:pic>
    </p:spTree>
    <p:extLst>
      <p:ext uri="{BB962C8B-B14F-4D97-AF65-F5344CB8AC3E}">
        <p14:creationId xmlns:p14="http://schemas.microsoft.com/office/powerpoint/2010/main" val="31914108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10B67-CC68-B4C3-8722-F4960EB880F4}"/>
              </a:ext>
            </a:extLst>
          </p:cNvPr>
          <p:cNvSpPr>
            <a:spLocks noGrp="1"/>
          </p:cNvSpPr>
          <p:nvPr>
            <p:ph type="title"/>
          </p:nvPr>
        </p:nvSpPr>
        <p:spPr/>
        <p:txBody>
          <a:bodyPr/>
          <a:lstStyle/>
          <a:p>
            <a:pPr algn="ctr"/>
            <a:r>
              <a:rPr lang="en-IN" b="1" dirty="0">
                <a:solidFill>
                  <a:srgbClr val="FF0000"/>
                </a:solidFill>
              </a:rPr>
              <a:t>Bus Topology</a:t>
            </a:r>
            <a:endParaRPr lang="en-IN" dirty="0"/>
          </a:p>
        </p:txBody>
      </p:sp>
      <p:sp>
        <p:nvSpPr>
          <p:cNvPr id="3" name="Content Placeholder 2">
            <a:extLst>
              <a:ext uri="{FF2B5EF4-FFF2-40B4-BE49-F238E27FC236}">
                <a16:creationId xmlns:a16="http://schemas.microsoft.com/office/drawing/2014/main" id="{23373215-CCB0-98B5-D09F-D2567E1C5132}"/>
              </a:ext>
            </a:extLst>
          </p:cNvPr>
          <p:cNvSpPr>
            <a:spLocks noGrp="1"/>
          </p:cNvSpPr>
          <p:nvPr>
            <p:ph idx="1"/>
          </p:nvPr>
        </p:nvSpPr>
        <p:spPr>
          <a:xfrm>
            <a:off x="838200" y="1371601"/>
            <a:ext cx="10515600" cy="4997302"/>
          </a:xfrm>
        </p:spPr>
        <p:txBody>
          <a:bodyPr>
            <a:normAutofit fontScale="85000" lnSpcReduction="10000"/>
          </a:bodyPr>
          <a:lstStyle/>
          <a:p>
            <a:pPr>
              <a:buFont typeface="Arial" panose="020B0604020202020204" pitchFamily="34" charset="0"/>
              <a:buChar char="•"/>
            </a:pPr>
            <a:r>
              <a:rPr lang="en-US" dirty="0"/>
              <a:t>The bus topology is designed in such a way that all the stations are connected through a single cable known as a backbone cable.</a:t>
            </a:r>
          </a:p>
          <a:p>
            <a:pPr>
              <a:buFont typeface="Arial" panose="020B0604020202020204" pitchFamily="34" charset="0"/>
              <a:buChar char="•"/>
            </a:pPr>
            <a:r>
              <a:rPr lang="en-US" dirty="0"/>
              <a:t>Each node is either connected to the backbone cable by drop cable or directly connected to the backbone cable.</a:t>
            </a:r>
          </a:p>
          <a:p>
            <a:pPr>
              <a:buFont typeface="Arial" panose="020B0604020202020204" pitchFamily="34" charset="0"/>
              <a:buChar char="•"/>
            </a:pPr>
            <a:r>
              <a:rPr lang="en-US" dirty="0"/>
              <a:t>When a node wants to send a message over the network, it puts a message over the network. All the stations available in the network will receive the message whether it has been addressed or not.</a:t>
            </a:r>
          </a:p>
          <a:p>
            <a:pPr>
              <a:buFont typeface="Arial" panose="020B0604020202020204" pitchFamily="34" charset="0"/>
              <a:buChar char="•"/>
            </a:pPr>
            <a:r>
              <a:rPr lang="en-US" dirty="0"/>
              <a:t>The bus topology is mainly used in 802.3 (ethernet) and 802.4 standard networks.</a:t>
            </a:r>
          </a:p>
          <a:p>
            <a:pPr>
              <a:buFont typeface="Arial" panose="020B0604020202020204" pitchFamily="34" charset="0"/>
              <a:buChar char="•"/>
            </a:pPr>
            <a:r>
              <a:rPr lang="en-US" dirty="0"/>
              <a:t>The configuration of a bus topology is quite simpler as compared to other topologies.</a:t>
            </a:r>
          </a:p>
          <a:p>
            <a:pPr>
              <a:buFont typeface="Arial" panose="020B0604020202020204" pitchFamily="34" charset="0"/>
              <a:buChar char="•"/>
            </a:pPr>
            <a:r>
              <a:rPr lang="en-US" dirty="0"/>
              <a:t>The backbone cable is considered as a </a:t>
            </a:r>
            <a:r>
              <a:rPr lang="en-US" b="1" dirty="0"/>
              <a:t>"single lane"</a:t>
            </a:r>
            <a:r>
              <a:rPr lang="en-US" dirty="0"/>
              <a:t> through which the message is broadcast to all the stations.</a:t>
            </a:r>
          </a:p>
          <a:p>
            <a:pPr>
              <a:buFont typeface="Arial" panose="020B0604020202020204" pitchFamily="34" charset="0"/>
              <a:buChar char="•"/>
            </a:pPr>
            <a:r>
              <a:rPr lang="en-US" dirty="0"/>
              <a:t>The most common access method of the bus topologies is </a:t>
            </a:r>
            <a:r>
              <a:rPr lang="en-US" b="1" dirty="0"/>
              <a:t>CSMA</a:t>
            </a:r>
            <a:r>
              <a:rPr lang="en-US" dirty="0"/>
              <a:t> (Carrier Sense Multiple Access).</a:t>
            </a:r>
          </a:p>
          <a:p>
            <a:pPr marL="0" indent="0">
              <a:buNone/>
            </a:pPr>
            <a:endParaRPr lang="en-IN" dirty="0"/>
          </a:p>
        </p:txBody>
      </p:sp>
    </p:spTree>
    <p:extLst>
      <p:ext uri="{BB962C8B-B14F-4D97-AF65-F5344CB8AC3E}">
        <p14:creationId xmlns:p14="http://schemas.microsoft.com/office/powerpoint/2010/main" val="20873141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7F854-7604-5432-C98F-0A1B0BF2E177}"/>
              </a:ext>
            </a:extLst>
          </p:cNvPr>
          <p:cNvSpPr>
            <a:spLocks noGrp="1"/>
          </p:cNvSpPr>
          <p:nvPr>
            <p:ph type="title"/>
          </p:nvPr>
        </p:nvSpPr>
        <p:spPr/>
        <p:txBody>
          <a:bodyPr/>
          <a:lstStyle/>
          <a:p>
            <a:pPr algn="ctr"/>
            <a:r>
              <a:rPr lang="en-IN" b="1" dirty="0">
                <a:solidFill>
                  <a:srgbClr val="FF0000"/>
                </a:solidFill>
              </a:rPr>
              <a:t>Bus Topology</a:t>
            </a:r>
            <a:endParaRPr lang="en-IN" dirty="0"/>
          </a:p>
        </p:txBody>
      </p:sp>
      <p:sp>
        <p:nvSpPr>
          <p:cNvPr id="3" name="Content Placeholder 2">
            <a:extLst>
              <a:ext uri="{FF2B5EF4-FFF2-40B4-BE49-F238E27FC236}">
                <a16:creationId xmlns:a16="http://schemas.microsoft.com/office/drawing/2014/main" id="{E7CBE561-B0B1-220B-F858-84B9A40225C0}"/>
              </a:ext>
            </a:extLst>
          </p:cNvPr>
          <p:cNvSpPr>
            <a:spLocks noGrp="1"/>
          </p:cNvSpPr>
          <p:nvPr>
            <p:ph idx="1"/>
          </p:nvPr>
        </p:nvSpPr>
        <p:spPr>
          <a:xfrm>
            <a:off x="838200" y="1477926"/>
            <a:ext cx="10515600" cy="4890976"/>
          </a:xfrm>
        </p:spPr>
        <p:txBody>
          <a:bodyPr>
            <a:normAutofit lnSpcReduction="10000"/>
          </a:bodyPr>
          <a:lstStyle/>
          <a:p>
            <a:pPr marL="0" indent="0">
              <a:buNone/>
            </a:pPr>
            <a:r>
              <a:rPr lang="en-US" b="1" dirty="0"/>
              <a:t>CSMA:</a:t>
            </a:r>
            <a:r>
              <a:rPr lang="en-US" dirty="0"/>
              <a:t> It is a media access control used to control the data flow so that data integrity is maintained, i.e., the packets do not get lost. There are two alternative ways of handling the problems that occur when two nodes send the messages simultaneously.</a:t>
            </a:r>
          </a:p>
          <a:p>
            <a:pPr>
              <a:buFont typeface="Arial" panose="020B0604020202020204" pitchFamily="34" charset="0"/>
              <a:buChar char="•"/>
            </a:pPr>
            <a:r>
              <a:rPr lang="en-US" b="1" dirty="0"/>
              <a:t>CSMA CD:</a:t>
            </a:r>
            <a:r>
              <a:rPr lang="en-US" dirty="0"/>
              <a:t> CSMA CD (</a:t>
            </a:r>
            <a:r>
              <a:rPr lang="en-US" b="1" dirty="0"/>
              <a:t>Collision detection</a:t>
            </a:r>
            <a:r>
              <a:rPr lang="en-US" dirty="0"/>
              <a:t>) is an access method used to detect the collision. Once the collision is detected, the sender will stop transmitting the data. Therefore, it works on "</a:t>
            </a:r>
            <a:r>
              <a:rPr lang="en-US" b="1" dirty="0"/>
              <a:t>recovery after the collision</a:t>
            </a:r>
            <a:r>
              <a:rPr lang="en-US" dirty="0"/>
              <a:t>".</a:t>
            </a:r>
          </a:p>
          <a:p>
            <a:pPr>
              <a:buFont typeface="Arial" panose="020B0604020202020204" pitchFamily="34" charset="0"/>
              <a:buChar char="•"/>
            </a:pPr>
            <a:r>
              <a:rPr lang="en-US" b="1" dirty="0"/>
              <a:t>CSMA CA:</a:t>
            </a:r>
            <a:r>
              <a:rPr lang="en-US" dirty="0"/>
              <a:t> </a:t>
            </a:r>
            <a:r>
              <a:rPr lang="en-US" b="1" dirty="0"/>
              <a:t>CSMA CA (Collision Avoidance)</a:t>
            </a:r>
            <a:r>
              <a:rPr lang="en-US" dirty="0"/>
              <a:t> is an access method used to avoid the collision by checking whether the transmission media is busy or not. If busy, then the sender waits until the media becomes idle. This technique effectively reduces the possibility of the collision. It does not work on "recovery after the collision".</a:t>
            </a:r>
          </a:p>
          <a:p>
            <a:pPr marL="0" indent="0">
              <a:buNone/>
            </a:pPr>
            <a:endParaRPr lang="en-IN" dirty="0"/>
          </a:p>
        </p:txBody>
      </p:sp>
    </p:spTree>
    <p:extLst>
      <p:ext uri="{BB962C8B-B14F-4D97-AF65-F5344CB8AC3E}">
        <p14:creationId xmlns:p14="http://schemas.microsoft.com/office/powerpoint/2010/main" val="17600640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399FA-6CD1-EA03-9F48-BDD1F864EDE3}"/>
              </a:ext>
            </a:extLst>
          </p:cNvPr>
          <p:cNvSpPr>
            <a:spLocks noGrp="1"/>
          </p:cNvSpPr>
          <p:nvPr>
            <p:ph type="title"/>
          </p:nvPr>
        </p:nvSpPr>
        <p:spPr/>
        <p:txBody>
          <a:bodyPr/>
          <a:lstStyle/>
          <a:p>
            <a:pPr algn="ctr"/>
            <a:r>
              <a:rPr lang="en-US" b="1" dirty="0">
                <a:solidFill>
                  <a:srgbClr val="FF0000"/>
                </a:solidFill>
              </a:rPr>
              <a:t>Advantages of Bus topology:</a:t>
            </a:r>
            <a:br>
              <a:rPr lang="en-US" b="1" dirty="0">
                <a:solidFill>
                  <a:srgbClr val="FF0000"/>
                </a:solidFill>
              </a:rPr>
            </a:br>
            <a:endParaRPr lang="en-IN" dirty="0">
              <a:solidFill>
                <a:srgbClr val="FF0000"/>
              </a:solidFill>
            </a:endParaRPr>
          </a:p>
        </p:txBody>
      </p:sp>
      <p:sp>
        <p:nvSpPr>
          <p:cNvPr id="3" name="Content Placeholder 2">
            <a:extLst>
              <a:ext uri="{FF2B5EF4-FFF2-40B4-BE49-F238E27FC236}">
                <a16:creationId xmlns:a16="http://schemas.microsoft.com/office/drawing/2014/main" id="{375ABBDB-A41A-D4FC-FBF8-A1C6AE7B47BE}"/>
              </a:ext>
            </a:extLst>
          </p:cNvPr>
          <p:cNvSpPr>
            <a:spLocks noGrp="1"/>
          </p:cNvSpPr>
          <p:nvPr>
            <p:ph idx="1"/>
          </p:nvPr>
        </p:nvSpPr>
        <p:spPr/>
        <p:txBody>
          <a:bodyPr>
            <a:normAutofit/>
          </a:bodyPr>
          <a:lstStyle/>
          <a:p>
            <a:pPr>
              <a:buFont typeface="Arial" panose="020B0604020202020204" pitchFamily="34" charset="0"/>
              <a:buChar char="•"/>
            </a:pPr>
            <a:r>
              <a:rPr lang="en-US" b="1" dirty="0"/>
              <a:t>Low-cost cable:</a:t>
            </a:r>
            <a:r>
              <a:rPr lang="en-US" dirty="0"/>
              <a:t> In bus topology, nodes are directly connected to the cable without passing through a hub. Therefore, the initial cost of installation is low.</a:t>
            </a:r>
          </a:p>
          <a:p>
            <a:pPr>
              <a:buFont typeface="Arial" panose="020B0604020202020204" pitchFamily="34" charset="0"/>
              <a:buChar char="•"/>
            </a:pPr>
            <a:r>
              <a:rPr lang="en-US" b="1" dirty="0"/>
              <a:t>Moderate data speeds:</a:t>
            </a:r>
            <a:r>
              <a:rPr lang="en-US" dirty="0"/>
              <a:t> Coaxial or twisted pair cables are mainly used in bus-based networks that support </a:t>
            </a:r>
            <a:r>
              <a:rPr lang="en-US" dirty="0" err="1"/>
              <a:t>upto</a:t>
            </a:r>
            <a:r>
              <a:rPr lang="en-US" dirty="0"/>
              <a:t> 10 Mbps.</a:t>
            </a:r>
          </a:p>
          <a:p>
            <a:pPr>
              <a:buFont typeface="Arial" panose="020B0604020202020204" pitchFamily="34" charset="0"/>
              <a:buChar char="•"/>
            </a:pPr>
            <a:r>
              <a:rPr lang="en-US" b="1" dirty="0"/>
              <a:t>Familiar technology:</a:t>
            </a:r>
            <a:r>
              <a:rPr lang="en-US" dirty="0"/>
              <a:t> Bus topology is a familiar technology as the installation and troubleshooting techniques are well known, and hardware components are easily available.</a:t>
            </a:r>
          </a:p>
          <a:p>
            <a:pPr>
              <a:buFont typeface="Arial" panose="020B0604020202020204" pitchFamily="34" charset="0"/>
              <a:buChar char="•"/>
            </a:pPr>
            <a:r>
              <a:rPr lang="en-US" b="1" dirty="0"/>
              <a:t>Limited failure:</a:t>
            </a:r>
            <a:r>
              <a:rPr lang="en-US" dirty="0"/>
              <a:t> A failure in one node will not have any effect on other nodes.</a:t>
            </a:r>
          </a:p>
          <a:p>
            <a:endParaRPr lang="en-IN" dirty="0"/>
          </a:p>
        </p:txBody>
      </p:sp>
    </p:spTree>
    <p:extLst>
      <p:ext uri="{BB962C8B-B14F-4D97-AF65-F5344CB8AC3E}">
        <p14:creationId xmlns:p14="http://schemas.microsoft.com/office/powerpoint/2010/main" val="13506002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B05E3-BF9E-5DCF-8E97-355233B6F59C}"/>
              </a:ext>
            </a:extLst>
          </p:cNvPr>
          <p:cNvSpPr>
            <a:spLocks noGrp="1"/>
          </p:cNvSpPr>
          <p:nvPr>
            <p:ph type="title"/>
          </p:nvPr>
        </p:nvSpPr>
        <p:spPr/>
        <p:txBody>
          <a:bodyPr/>
          <a:lstStyle/>
          <a:p>
            <a:pPr algn="ctr"/>
            <a:r>
              <a:rPr lang="en-US" b="1" dirty="0">
                <a:solidFill>
                  <a:srgbClr val="FF0000"/>
                </a:solidFill>
              </a:rPr>
              <a:t>Disadvantages of Bus topology</a:t>
            </a:r>
            <a:br>
              <a:rPr lang="en-US" b="1" dirty="0">
                <a:solidFill>
                  <a:srgbClr val="FF0000"/>
                </a:solidFill>
              </a:rPr>
            </a:br>
            <a:endParaRPr lang="en-IN" dirty="0">
              <a:solidFill>
                <a:srgbClr val="FF0000"/>
              </a:solidFill>
            </a:endParaRPr>
          </a:p>
        </p:txBody>
      </p:sp>
      <p:sp>
        <p:nvSpPr>
          <p:cNvPr id="3" name="Content Placeholder 2">
            <a:extLst>
              <a:ext uri="{FF2B5EF4-FFF2-40B4-BE49-F238E27FC236}">
                <a16:creationId xmlns:a16="http://schemas.microsoft.com/office/drawing/2014/main" id="{1485364A-0A19-6504-73B8-BF39BACDC7BE}"/>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US" b="1" dirty="0"/>
              <a:t>Extensive cabling:</a:t>
            </a:r>
            <a:r>
              <a:rPr lang="en-US" dirty="0"/>
              <a:t> A bus topology is quite simpler, but still it requires a lot of cabling.</a:t>
            </a:r>
          </a:p>
          <a:p>
            <a:pPr>
              <a:buFont typeface="Arial" panose="020B0604020202020204" pitchFamily="34" charset="0"/>
              <a:buChar char="•"/>
            </a:pPr>
            <a:r>
              <a:rPr lang="en-US" b="1" dirty="0"/>
              <a:t>Difficult troubleshooting:</a:t>
            </a:r>
            <a:r>
              <a:rPr lang="en-US" dirty="0"/>
              <a:t> It requires specialized test equipment to determine the cable faults. If any fault occurs in the cable, then it would disrupt the communication for all the nodes.</a:t>
            </a:r>
          </a:p>
          <a:p>
            <a:pPr>
              <a:buFont typeface="Arial" panose="020B0604020202020204" pitchFamily="34" charset="0"/>
              <a:buChar char="•"/>
            </a:pPr>
            <a:r>
              <a:rPr lang="en-US" b="1" dirty="0"/>
              <a:t>Signal interference:</a:t>
            </a:r>
            <a:r>
              <a:rPr lang="en-US" dirty="0"/>
              <a:t> If two nodes send the messages simultaneously, then the signals of both the nodes collide with each other.</a:t>
            </a:r>
          </a:p>
          <a:p>
            <a:pPr>
              <a:buFont typeface="Arial" panose="020B0604020202020204" pitchFamily="34" charset="0"/>
              <a:buChar char="•"/>
            </a:pPr>
            <a:r>
              <a:rPr lang="en-US" b="1" dirty="0"/>
              <a:t>Reconfiguration difficult:</a:t>
            </a:r>
            <a:r>
              <a:rPr lang="en-US" dirty="0"/>
              <a:t> Adding new devices to the network would slow down the network.</a:t>
            </a:r>
          </a:p>
          <a:p>
            <a:pPr>
              <a:buFont typeface="Arial" panose="020B0604020202020204" pitchFamily="34" charset="0"/>
              <a:buChar char="•"/>
            </a:pPr>
            <a:r>
              <a:rPr lang="en-US" b="1" dirty="0"/>
              <a:t>Attenuation:</a:t>
            </a:r>
            <a:r>
              <a:rPr lang="en-US" dirty="0"/>
              <a:t> Attenuation is a loss of signal leads to communication issues. Repeaters are used to regenerate the signal.</a:t>
            </a:r>
          </a:p>
          <a:p>
            <a:endParaRPr lang="en-IN" dirty="0"/>
          </a:p>
        </p:txBody>
      </p:sp>
    </p:spTree>
    <p:extLst>
      <p:ext uri="{BB962C8B-B14F-4D97-AF65-F5344CB8AC3E}">
        <p14:creationId xmlns:p14="http://schemas.microsoft.com/office/powerpoint/2010/main" val="14140876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B1816-AA79-62A5-5FBB-ED166F33A15B}"/>
              </a:ext>
            </a:extLst>
          </p:cNvPr>
          <p:cNvSpPr>
            <a:spLocks noGrp="1"/>
          </p:cNvSpPr>
          <p:nvPr>
            <p:ph type="title"/>
          </p:nvPr>
        </p:nvSpPr>
        <p:spPr>
          <a:xfrm>
            <a:off x="838200" y="365125"/>
            <a:ext cx="10515600" cy="1240391"/>
          </a:xfrm>
        </p:spPr>
        <p:txBody>
          <a:bodyPr>
            <a:normAutofit fontScale="90000"/>
          </a:bodyPr>
          <a:lstStyle/>
          <a:p>
            <a:pPr algn="ctr"/>
            <a:r>
              <a:rPr lang="en-IN" b="1" dirty="0">
                <a:solidFill>
                  <a:srgbClr val="FF0000"/>
                </a:solidFill>
              </a:rPr>
              <a:t>Ring Topology</a:t>
            </a:r>
            <a:br>
              <a:rPr lang="en-IN" b="1" dirty="0"/>
            </a:br>
            <a:endParaRPr lang="en-IN" dirty="0"/>
          </a:p>
        </p:txBody>
      </p:sp>
      <p:pic>
        <p:nvPicPr>
          <p:cNvPr id="5" name="Content Placeholder 4">
            <a:extLst>
              <a:ext uri="{FF2B5EF4-FFF2-40B4-BE49-F238E27FC236}">
                <a16:creationId xmlns:a16="http://schemas.microsoft.com/office/drawing/2014/main" id="{D94E6DD1-CC81-5F21-E4D7-C532140F99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5367" y="1233378"/>
            <a:ext cx="6730409" cy="4488124"/>
          </a:xfrm>
        </p:spPr>
      </p:pic>
    </p:spTree>
    <p:extLst>
      <p:ext uri="{BB962C8B-B14F-4D97-AF65-F5344CB8AC3E}">
        <p14:creationId xmlns:p14="http://schemas.microsoft.com/office/powerpoint/2010/main" val="21012801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24C3D-A822-867A-E505-B63FF08FCF63}"/>
              </a:ext>
            </a:extLst>
          </p:cNvPr>
          <p:cNvSpPr>
            <a:spLocks noGrp="1"/>
          </p:cNvSpPr>
          <p:nvPr>
            <p:ph type="title"/>
          </p:nvPr>
        </p:nvSpPr>
        <p:spPr>
          <a:xfrm>
            <a:off x="838200" y="365125"/>
            <a:ext cx="10515600" cy="889517"/>
          </a:xfrm>
        </p:spPr>
        <p:txBody>
          <a:bodyPr/>
          <a:lstStyle/>
          <a:p>
            <a:pPr algn="ctr"/>
            <a:r>
              <a:rPr lang="en-IN" b="1" dirty="0">
                <a:solidFill>
                  <a:srgbClr val="FF0000"/>
                </a:solidFill>
              </a:rPr>
              <a:t>Ring Topology</a:t>
            </a:r>
            <a:endParaRPr lang="en-IN" dirty="0"/>
          </a:p>
        </p:txBody>
      </p:sp>
      <p:sp>
        <p:nvSpPr>
          <p:cNvPr id="3" name="Content Placeholder 2">
            <a:extLst>
              <a:ext uri="{FF2B5EF4-FFF2-40B4-BE49-F238E27FC236}">
                <a16:creationId xmlns:a16="http://schemas.microsoft.com/office/drawing/2014/main" id="{608513EE-62C8-89E7-1E1C-FCCB1AEA1544}"/>
              </a:ext>
            </a:extLst>
          </p:cNvPr>
          <p:cNvSpPr>
            <a:spLocks noGrp="1"/>
          </p:cNvSpPr>
          <p:nvPr>
            <p:ph idx="1"/>
          </p:nvPr>
        </p:nvSpPr>
        <p:spPr>
          <a:xfrm>
            <a:off x="838200" y="1254642"/>
            <a:ext cx="10515600" cy="5238233"/>
          </a:xfrm>
        </p:spPr>
        <p:txBody>
          <a:bodyPr>
            <a:normAutofit fontScale="92500"/>
          </a:bodyPr>
          <a:lstStyle/>
          <a:p>
            <a:pPr>
              <a:buFont typeface="Arial" panose="020B0604020202020204" pitchFamily="34" charset="0"/>
              <a:buChar char="•"/>
            </a:pPr>
            <a:r>
              <a:rPr lang="en-US" dirty="0"/>
              <a:t>Ring topology is like a bus topology, but with connected ends.</a:t>
            </a:r>
          </a:p>
          <a:p>
            <a:pPr>
              <a:buFont typeface="Arial" panose="020B0604020202020204" pitchFamily="34" charset="0"/>
              <a:buChar char="•"/>
            </a:pPr>
            <a:r>
              <a:rPr lang="en-US" dirty="0"/>
              <a:t>The node that receives the message from the previous computer will retransmit to the next node.</a:t>
            </a:r>
          </a:p>
          <a:p>
            <a:pPr>
              <a:buFont typeface="Arial" panose="020B0604020202020204" pitchFamily="34" charset="0"/>
              <a:buChar char="•"/>
            </a:pPr>
            <a:r>
              <a:rPr lang="en-US" dirty="0"/>
              <a:t>The data flows in one direction, i.e., it is unidirectional.</a:t>
            </a:r>
          </a:p>
          <a:p>
            <a:pPr>
              <a:buFont typeface="Arial" panose="020B0604020202020204" pitchFamily="34" charset="0"/>
              <a:buChar char="•"/>
            </a:pPr>
            <a:r>
              <a:rPr lang="en-US" dirty="0"/>
              <a:t>The data flows in a single loop continuously known as an endless loop.</a:t>
            </a:r>
          </a:p>
          <a:p>
            <a:pPr>
              <a:buFont typeface="Arial" panose="020B0604020202020204" pitchFamily="34" charset="0"/>
              <a:buChar char="•"/>
            </a:pPr>
            <a:r>
              <a:rPr lang="en-US" dirty="0"/>
              <a:t>It has no terminated ends, i.e., each node is connected to other node and having no termination point.</a:t>
            </a:r>
          </a:p>
          <a:p>
            <a:pPr>
              <a:buFont typeface="Arial" panose="020B0604020202020204" pitchFamily="34" charset="0"/>
              <a:buChar char="•"/>
            </a:pPr>
            <a:r>
              <a:rPr lang="en-US" dirty="0"/>
              <a:t>The data in a ring topology flow in a clockwise direction.</a:t>
            </a:r>
          </a:p>
          <a:p>
            <a:pPr>
              <a:buFont typeface="Arial" panose="020B0604020202020204" pitchFamily="34" charset="0"/>
              <a:buChar char="•"/>
            </a:pPr>
            <a:r>
              <a:rPr lang="en-US" dirty="0"/>
              <a:t>The most common access method of the ring topology is </a:t>
            </a:r>
            <a:r>
              <a:rPr lang="en-US" b="1" dirty="0"/>
              <a:t>token passing</a:t>
            </a:r>
            <a:r>
              <a:rPr lang="en-US" dirty="0"/>
              <a:t>. </a:t>
            </a:r>
          </a:p>
          <a:p>
            <a:pPr marL="742950" lvl="1" indent="-285750">
              <a:buFont typeface="Arial" panose="020B0604020202020204" pitchFamily="34" charset="0"/>
              <a:buChar char="•"/>
            </a:pPr>
            <a:r>
              <a:rPr lang="en-US" b="1" dirty="0"/>
              <a:t>Token passing:</a:t>
            </a:r>
            <a:r>
              <a:rPr lang="en-US" dirty="0"/>
              <a:t> It is a network access method in which token is passed from one node to another node.</a:t>
            </a:r>
          </a:p>
          <a:p>
            <a:pPr marL="742950" lvl="1" indent="-285750">
              <a:buFont typeface="Arial" panose="020B0604020202020204" pitchFamily="34" charset="0"/>
              <a:buChar char="•"/>
            </a:pPr>
            <a:r>
              <a:rPr lang="en-US" b="1" dirty="0"/>
              <a:t>Token:</a:t>
            </a:r>
            <a:r>
              <a:rPr lang="en-US" dirty="0"/>
              <a:t> It is a frame that circulates around the network.</a:t>
            </a:r>
          </a:p>
          <a:p>
            <a:pPr marL="0" indent="0">
              <a:buNone/>
            </a:pPr>
            <a:endParaRPr lang="en-IN" dirty="0"/>
          </a:p>
        </p:txBody>
      </p:sp>
    </p:spTree>
    <p:extLst>
      <p:ext uri="{BB962C8B-B14F-4D97-AF65-F5344CB8AC3E}">
        <p14:creationId xmlns:p14="http://schemas.microsoft.com/office/powerpoint/2010/main" val="1251331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F7561-4172-7FEF-2DC5-76552DE7040B}"/>
              </a:ext>
            </a:extLst>
          </p:cNvPr>
          <p:cNvSpPr>
            <a:spLocks noGrp="1"/>
          </p:cNvSpPr>
          <p:nvPr>
            <p:ph type="title"/>
          </p:nvPr>
        </p:nvSpPr>
        <p:spPr/>
        <p:txBody>
          <a:bodyPr/>
          <a:lstStyle/>
          <a:p>
            <a:pPr algn="ctr"/>
            <a:r>
              <a:rPr lang="en-IN" b="1" dirty="0">
                <a:solidFill>
                  <a:srgbClr val="FF0000"/>
                </a:solidFill>
              </a:rPr>
              <a:t>Working of Token passing</a:t>
            </a:r>
            <a:br>
              <a:rPr lang="en-IN" b="1" dirty="0"/>
            </a:br>
            <a:endParaRPr lang="en-IN" dirty="0"/>
          </a:p>
        </p:txBody>
      </p:sp>
      <p:sp>
        <p:nvSpPr>
          <p:cNvPr id="3" name="Content Placeholder 2">
            <a:extLst>
              <a:ext uri="{FF2B5EF4-FFF2-40B4-BE49-F238E27FC236}">
                <a16:creationId xmlns:a16="http://schemas.microsoft.com/office/drawing/2014/main" id="{CCC645CA-CE24-3EBF-F0C3-050FD90D5A30}"/>
              </a:ext>
            </a:extLst>
          </p:cNvPr>
          <p:cNvSpPr>
            <a:spLocks noGrp="1"/>
          </p:cNvSpPr>
          <p:nvPr>
            <p:ph idx="1"/>
          </p:nvPr>
        </p:nvSpPr>
        <p:spPr>
          <a:xfrm>
            <a:off x="838200" y="1825625"/>
            <a:ext cx="10515600" cy="3873426"/>
          </a:xfrm>
        </p:spPr>
        <p:txBody>
          <a:bodyPr/>
          <a:lstStyle/>
          <a:p>
            <a:pPr>
              <a:buFont typeface="Arial" panose="020B0604020202020204" pitchFamily="34" charset="0"/>
              <a:buChar char="•"/>
            </a:pPr>
            <a:r>
              <a:rPr lang="en-US" dirty="0"/>
              <a:t>A token moves around the network, and it is passed from computer to computer until it reaches the destination.</a:t>
            </a:r>
          </a:p>
          <a:p>
            <a:pPr>
              <a:buFont typeface="Arial" panose="020B0604020202020204" pitchFamily="34" charset="0"/>
              <a:buChar char="•"/>
            </a:pPr>
            <a:r>
              <a:rPr lang="en-US" dirty="0"/>
              <a:t>The sender modifies the token by putting the address along with the data.</a:t>
            </a:r>
          </a:p>
          <a:p>
            <a:pPr>
              <a:buFont typeface="Arial" panose="020B0604020202020204" pitchFamily="34" charset="0"/>
              <a:buChar char="•"/>
            </a:pPr>
            <a:r>
              <a:rPr lang="en-US" dirty="0"/>
              <a:t>The data is passed from one device to another device until the destination address matches. Once the token received by the destination device, then it sends the acknowledgment to the sender.</a:t>
            </a:r>
          </a:p>
          <a:p>
            <a:pPr>
              <a:buFont typeface="Arial" panose="020B0604020202020204" pitchFamily="34" charset="0"/>
              <a:buChar char="•"/>
            </a:pPr>
            <a:r>
              <a:rPr lang="en-US" dirty="0"/>
              <a:t>In a ring topology, a token is used as a carrier.</a:t>
            </a:r>
          </a:p>
          <a:p>
            <a:endParaRPr lang="en-IN" dirty="0"/>
          </a:p>
        </p:txBody>
      </p:sp>
    </p:spTree>
    <p:extLst>
      <p:ext uri="{BB962C8B-B14F-4D97-AF65-F5344CB8AC3E}">
        <p14:creationId xmlns:p14="http://schemas.microsoft.com/office/powerpoint/2010/main" val="22601480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2D7F-EB56-00DA-E689-33251B07A7F5}"/>
              </a:ext>
            </a:extLst>
          </p:cNvPr>
          <p:cNvSpPr>
            <a:spLocks noGrp="1"/>
          </p:cNvSpPr>
          <p:nvPr>
            <p:ph type="title"/>
          </p:nvPr>
        </p:nvSpPr>
        <p:spPr/>
        <p:txBody>
          <a:bodyPr/>
          <a:lstStyle/>
          <a:p>
            <a:pPr algn="ctr"/>
            <a:r>
              <a:rPr lang="en-US" b="1" dirty="0">
                <a:solidFill>
                  <a:srgbClr val="FF0000"/>
                </a:solidFill>
              </a:rPr>
              <a:t>Advantages of Ring topology</a:t>
            </a:r>
            <a:br>
              <a:rPr lang="en-US" b="1" dirty="0"/>
            </a:br>
            <a:endParaRPr lang="en-IN" dirty="0"/>
          </a:p>
        </p:txBody>
      </p:sp>
      <p:sp>
        <p:nvSpPr>
          <p:cNvPr id="3" name="Content Placeholder 2">
            <a:extLst>
              <a:ext uri="{FF2B5EF4-FFF2-40B4-BE49-F238E27FC236}">
                <a16:creationId xmlns:a16="http://schemas.microsoft.com/office/drawing/2014/main" id="{B36DA175-C59B-C643-7A83-CB39C7E9A66F}"/>
              </a:ext>
            </a:extLst>
          </p:cNvPr>
          <p:cNvSpPr>
            <a:spLocks noGrp="1"/>
          </p:cNvSpPr>
          <p:nvPr>
            <p:ph idx="1"/>
          </p:nvPr>
        </p:nvSpPr>
        <p:spPr/>
        <p:txBody>
          <a:bodyPr/>
          <a:lstStyle/>
          <a:p>
            <a:pPr>
              <a:buFont typeface="Arial" panose="020B0604020202020204" pitchFamily="34" charset="0"/>
              <a:buChar char="•"/>
            </a:pPr>
            <a:r>
              <a:rPr lang="en-US" b="1" dirty="0"/>
              <a:t>Network Management:</a:t>
            </a:r>
            <a:r>
              <a:rPr lang="en-US" dirty="0"/>
              <a:t> Faulty devices can be removed from the network without bringing the network down.</a:t>
            </a:r>
          </a:p>
          <a:p>
            <a:pPr>
              <a:buFont typeface="Arial" panose="020B0604020202020204" pitchFamily="34" charset="0"/>
              <a:buChar char="•"/>
            </a:pPr>
            <a:r>
              <a:rPr lang="en-US" b="1" dirty="0"/>
              <a:t>Product availability:</a:t>
            </a:r>
            <a:r>
              <a:rPr lang="en-US" dirty="0"/>
              <a:t> Many hardware and software tools for network operation and monitoring are available.</a:t>
            </a:r>
          </a:p>
          <a:p>
            <a:pPr>
              <a:buFont typeface="Arial" panose="020B0604020202020204" pitchFamily="34" charset="0"/>
              <a:buChar char="•"/>
            </a:pPr>
            <a:r>
              <a:rPr lang="en-US" b="1" dirty="0"/>
              <a:t>Cost:</a:t>
            </a:r>
            <a:r>
              <a:rPr lang="en-US" dirty="0"/>
              <a:t> Twisted pair cabling is inexpensive and easily available. Therefore, the installation cost is very low. </a:t>
            </a:r>
          </a:p>
          <a:p>
            <a:pPr>
              <a:buFont typeface="Arial" panose="020B0604020202020204" pitchFamily="34" charset="0"/>
              <a:buChar char="•"/>
            </a:pPr>
            <a:r>
              <a:rPr lang="en-US" b="1" dirty="0"/>
              <a:t>Reliable:</a:t>
            </a:r>
            <a:r>
              <a:rPr lang="en-US" dirty="0"/>
              <a:t> It is a more reliable network because the communication system is not dependent on the single host computer.</a:t>
            </a:r>
          </a:p>
          <a:p>
            <a:pPr marL="0" indent="0">
              <a:buNone/>
            </a:pPr>
            <a:endParaRPr lang="en-IN" dirty="0"/>
          </a:p>
        </p:txBody>
      </p:sp>
    </p:spTree>
    <p:extLst>
      <p:ext uri="{BB962C8B-B14F-4D97-AF65-F5344CB8AC3E}">
        <p14:creationId xmlns:p14="http://schemas.microsoft.com/office/powerpoint/2010/main" val="14619197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179DE-96D1-5131-791A-A67D2EDFB30E}"/>
              </a:ext>
            </a:extLst>
          </p:cNvPr>
          <p:cNvSpPr>
            <a:spLocks noGrp="1"/>
          </p:cNvSpPr>
          <p:nvPr>
            <p:ph type="title"/>
          </p:nvPr>
        </p:nvSpPr>
        <p:spPr/>
        <p:txBody>
          <a:bodyPr/>
          <a:lstStyle/>
          <a:p>
            <a:pPr algn="ctr"/>
            <a:r>
              <a:rPr lang="en-US" b="1" dirty="0">
                <a:solidFill>
                  <a:srgbClr val="FF0000"/>
                </a:solidFill>
              </a:rPr>
              <a:t>Disadvantages of Ring topology</a:t>
            </a:r>
            <a:br>
              <a:rPr lang="en-US" b="1" dirty="0">
                <a:solidFill>
                  <a:srgbClr val="FF0000"/>
                </a:solidFill>
              </a:rPr>
            </a:br>
            <a:endParaRPr lang="en-IN" dirty="0">
              <a:solidFill>
                <a:srgbClr val="FF0000"/>
              </a:solidFill>
            </a:endParaRPr>
          </a:p>
        </p:txBody>
      </p:sp>
      <p:sp>
        <p:nvSpPr>
          <p:cNvPr id="3" name="Content Placeholder 2">
            <a:extLst>
              <a:ext uri="{FF2B5EF4-FFF2-40B4-BE49-F238E27FC236}">
                <a16:creationId xmlns:a16="http://schemas.microsoft.com/office/drawing/2014/main" id="{3080A8F3-83FF-F179-0C2B-8A6670DEA4C2}"/>
              </a:ext>
            </a:extLst>
          </p:cNvPr>
          <p:cNvSpPr>
            <a:spLocks noGrp="1"/>
          </p:cNvSpPr>
          <p:nvPr>
            <p:ph idx="1"/>
          </p:nvPr>
        </p:nvSpPr>
        <p:spPr/>
        <p:txBody>
          <a:bodyPr>
            <a:normAutofit/>
          </a:bodyPr>
          <a:lstStyle/>
          <a:p>
            <a:pPr>
              <a:buFont typeface="Arial" panose="020B0604020202020204" pitchFamily="34" charset="0"/>
              <a:buChar char="•"/>
            </a:pPr>
            <a:r>
              <a:rPr lang="en-US" b="1" dirty="0"/>
              <a:t>Difficult troubleshooting:</a:t>
            </a:r>
            <a:r>
              <a:rPr lang="en-US" dirty="0"/>
              <a:t> It requires specialized test equipment to determine the cable faults. If any fault occurs in the cable, then it would disrupt the communication for all the nodes.</a:t>
            </a:r>
          </a:p>
          <a:p>
            <a:pPr>
              <a:buFont typeface="Arial" panose="020B0604020202020204" pitchFamily="34" charset="0"/>
              <a:buChar char="•"/>
            </a:pPr>
            <a:r>
              <a:rPr lang="en-US" b="1" dirty="0"/>
              <a:t>Failure:</a:t>
            </a:r>
            <a:r>
              <a:rPr lang="en-US" dirty="0"/>
              <a:t> The breakdown in one station leads to the failure of the overall network.</a:t>
            </a:r>
          </a:p>
          <a:p>
            <a:pPr>
              <a:buFont typeface="Arial" panose="020B0604020202020204" pitchFamily="34" charset="0"/>
              <a:buChar char="•"/>
            </a:pPr>
            <a:r>
              <a:rPr lang="en-US" b="1" dirty="0"/>
              <a:t>Reconfiguration difficult:</a:t>
            </a:r>
            <a:r>
              <a:rPr lang="en-US" dirty="0"/>
              <a:t> Adding new devices to the network would slow down the network.</a:t>
            </a:r>
          </a:p>
          <a:p>
            <a:pPr>
              <a:buFont typeface="Arial" panose="020B0604020202020204" pitchFamily="34" charset="0"/>
              <a:buChar char="•"/>
            </a:pPr>
            <a:r>
              <a:rPr lang="en-US" b="1" dirty="0"/>
              <a:t>Delay:</a:t>
            </a:r>
            <a:r>
              <a:rPr lang="en-US" dirty="0"/>
              <a:t> Communication delay is directly proportional to the number of nodes. Adding new devices increases the communication delay.</a:t>
            </a:r>
          </a:p>
          <a:p>
            <a:pPr marL="0" indent="0">
              <a:buNone/>
            </a:pPr>
            <a:endParaRPr lang="en-IN" dirty="0"/>
          </a:p>
        </p:txBody>
      </p:sp>
    </p:spTree>
    <p:extLst>
      <p:ext uri="{BB962C8B-B14F-4D97-AF65-F5344CB8AC3E}">
        <p14:creationId xmlns:p14="http://schemas.microsoft.com/office/powerpoint/2010/main" val="1906253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rPr>
              <a:t>RAD (Rapid Application Development) Model</a:t>
            </a:r>
            <a:endParaRPr lang="en-IN" dirty="0">
              <a:solidFill>
                <a:srgbClr val="FF0000"/>
              </a:solidFill>
            </a:endParaRPr>
          </a:p>
        </p:txBody>
      </p:sp>
      <p:pic>
        <p:nvPicPr>
          <p:cNvPr id="3074" name="Picture 2" descr="Rapid Application Development: Advantages and Disadvantages – NIX Unit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28261" y="1882074"/>
            <a:ext cx="6343317" cy="45293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BE0D9-93C7-7C39-2E35-417804974AC0}"/>
              </a:ext>
            </a:extLst>
          </p:cNvPr>
          <p:cNvSpPr>
            <a:spLocks noGrp="1"/>
          </p:cNvSpPr>
          <p:nvPr>
            <p:ph type="title"/>
          </p:nvPr>
        </p:nvSpPr>
        <p:spPr/>
        <p:txBody>
          <a:bodyPr/>
          <a:lstStyle/>
          <a:p>
            <a:pPr algn="ctr"/>
            <a:r>
              <a:rPr lang="en-IN" b="1" dirty="0">
                <a:solidFill>
                  <a:srgbClr val="FF0000"/>
                </a:solidFill>
              </a:rPr>
              <a:t>Star Topology</a:t>
            </a:r>
            <a:br>
              <a:rPr lang="en-IN" b="1" dirty="0"/>
            </a:br>
            <a:endParaRPr lang="en-IN" dirty="0"/>
          </a:p>
        </p:txBody>
      </p:sp>
      <p:pic>
        <p:nvPicPr>
          <p:cNvPr id="5" name="Content Placeholder 4">
            <a:extLst>
              <a:ext uri="{FF2B5EF4-FFF2-40B4-BE49-F238E27FC236}">
                <a16:creationId xmlns:a16="http://schemas.microsoft.com/office/drawing/2014/main" id="{9BE107BE-E61B-D644-A735-63B11EA5A9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2177" y="1212113"/>
            <a:ext cx="4486588" cy="4051420"/>
          </a:xfrm>
        </p:spPr>
      </p:pic>
    </p:spTree>
    <p:extLst>
      <p:ext uri="{BB962C8B-B14F-4D97-AF65-F5344CB8AC3E}">
        <p14:creationId xmlns:p14="http://schemas.microsoft.com/office/powerpoint/2010/main" val="14756154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99BDD-CFC4-9F09-DF1C-BEB20CB26D7A}"/>
              </a:ext>
            </a:extLst>
          </p:cNvPr>
          <p:cNvSpPr>
            <a:spLocks noGrp="1"/>
          </p:cNvSpPr>
          <p:nvPr>
            <p:ph type="title"/>
          </p:nvPr>
        </p:nvSpPr>
        <p:spPr/>
        <p:txBody>
          <a:bodyPr/>
          <a:lstStyle/>
          <a:p>
            <a:pPr algn="ctr"/>
            <a:r>
              <a:rPr lang="en-IN" b="1" dirty="0">
                <a:solidFill>
                  <a:srgbClr val="FF0000"/>
                </a:solidFill>
              </a:rPr>
              <a:t>Star Topology</a:t>
            </a:r>
            <a:endParaRPr lang="en-IN" dirty="0"/>
          </a:p>
        </p:txBody>
      </p:sp>
      <p:sp>
        <p:nvSpPr>
          <p:cNvPr id="3" name="Content Placeholder 2">
            <a:extLst>
              <a:ext uri="{FF2B5EF4-FFF2-40B4-BE49-F238E27FC236}">
                <a16:creationId xmlns:a16="http://schemas.microsoft.com/office/drawing/2014/main" id="{3B9730FF-E57F-8A6D-4A9B-0A457BD976FF}"/>
              </a:ext>
            </a:extLst>
          </p:cNvPr>
          <p:cNvSpPr>
            <a:spLocks noGrp="1"/>
          </p:cNvSpPr>
          <p:nvPr>
            <p:ph idx="1"/>
          </p:nvPr>
        </p:nvSpPr>
        <p:spPr/>
        <p:txBody>
          <a:bodyPr/>
          <a:lstStyle/>
          <a:p>
            <a:pPr>
              <a:buFont typeface="Arial" panose="020B0604020202020204" pitchFamily="34" charset="0"/>
              <a:buChar char="•"/>
            </a:pPr>
            <a:r>
              <a:rPr lang="en-US" dirty="0"/>
              <a:t>Star topology is an arrangement of the network in which every node is connected to the central hub, switch or a central computer.</a:t>
            </a:r>
          </a:p>
          <a:p>
            <a:pPr>
              <a:buFont typeface="Arial" panose="020B0604020202020204" pitchFamily="34" charset="0"/>
              <a:buChar char="•"/>
            </a:pPr>
            <a:r>
              <a:rPr lang="en-US" dirty="0"/>
              <a:t>The central computer is known as a </a:t>
            </a:r>
            <a:r>
              <a:rPr lang="en-US" b="1" dirty="0"/>
              <a:t>server</a:t>
            </a:r>
            <a:r>
              <a:rPr lang="en-US" dirty="0"/>
              <a:t>, and the peripheral devices attached to the server are known as </a:t>
            </a:r>
            <a:r>
              <a:rPr lang="en-US" b="1" dirty="0"/>
              <a:t>clients</a:t>
            </a:r>
            <a:r>
              <a:rPr lang="en-US" dirty="0"/>
              <a:t>.</a:t>
            </a:r>
          </a:p>
          <a:p>
            <a:pPr>
              <a:buFont typeface="Arial" panose="020B0604020202020204" pitchFamily="34" charset="0"/>
              <a:buChar char="•"/>
            </a:pPr>
            <a:r>
              <a:rPr lang="en-US" dirty="0"/>
              <a:t>Coaxial cable or RJ-45 cables are used to connect the computers.</a:t>
            </a:r>
          </a:p>
          <a:p>
            <a:pPr>
              <a:buFont typeface="Arial" panose="020B0604020202020204" pitchFamily="34" charset="0"/>
              <a:buChar char="•"/>
            </a:pPr>
            <a:r>
              <a:rPr lang="en-US" dirty="0"/>
              <a:t>Hubs or Switches are mainly used as connection devices in a </a:t>
            </a:r>
            <a:r>
              <a:rPr lang="en-US" b="1" dirty="0"/>
              <a:t>physical star topology</a:t>
            </a:r>
            <a:r>
              <a:rPr lang="en-US" dirty="0"/>
              <a:t>.</a:t>
            </a:r>
          </a:p>
          <a:p>
            <a:pPr>
              <a:buFont typeface="Arial" panose="020B0604020202020204" pitchFamily="34" charset="0"/>
              <a:buChar char="•"/>
            </a:pPr>
            <a:r>
              <a:rPr lang="en-US" dirty="0"/>
              <a:t>Star topology is the most popular topology in network implementation.</a:t>
            </a:r>
          </a:p>
          <a:p>
            <a:endParaRPr lang="en-IN" dirty="0"/>
          </a:p>
        </p:txBody>
      </p:sp>
    </p:spTree>
    <p:extLst>
      <p:ext uri="{BB962C8B-B14F-4D97-AF65-F5344CB8AC3E}">
        <p14:creationId xmlns:p14="http://schemas.microsoft.com/office/powerpoint/2010/main" val="1792630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92815-55E1-9D86-7DBC-9C81A53F44E5}"/>
              </a:ext>
            </a:extLst>
          </p:cNvPr>
          <p:cNvSpPr>
            <a:spLocks noGrp="1"/>
          </p:cNvSpPr>
          <p:nvPr>
            <p:ph type="title"/>
          </p:nvPr>
        </p:nvSpPr>
        <p:spPr/>
        <p:txBody>
          <a:bodyPr/>
          <a:lstStyle/>
          <a:p>
            <a:pPr algn="ctr"/>
            <a:r>
              <a:rPr lang="en-IN" b="1" dirty="0">
                <a:solidFill>
                  <a:srgbClr val="FF0000"/>
                </a:solidFill>
              </a:rPr>
              <a:t>Advantages of Star topology</a:t>
            </a:r>
            <a:br>
              <a:rPr lang="en-IN" b="1" dirty="0"/>
            </a:br>
            <a:endParaRPr lang="en-IN" dirty="0"/>
          </a:p>
        </p:txBody>
      </p:sp>
      <p:sp>
        <p:nvSpPr>
          <p:cNvPr id="3" name="Content Placeholder 2">
            <a:extLst>
              <a:ext uri="{FF2B5EF4-FFF2-40B4-BE49-F238E27FC236}">
                <a16:creationId xmlns:a16="http://schemas.microsoft.com/office/drawing/2014/main" id="{5C1E9D9B-4E3E-EF35-C386-DA47215F5BC6}"/>
              </a:ext>
            </a:extLst>
          </p:cNvPr>
          <p:cNvSpPr>
            <a:spLocks noGrp="1"/>
          </p:cNvSpPr>
          <p:nvPr>
            <p:ph idx="1"/>
          </p:nvPr>
        </p:nvSpPr>
        <p:spPr>
          <a:xfrm>
            <a:off x="838200" y="1148316"/>
            <a:ext cx="10515600" cy="5028647"/>
          </a:xfrm>
        </p:spPr>
        <p:txBody>
          <a:bodyPr>
            <a:normAutofit fontScale="77500" lnSpcReduction="20000"/>
          </a:bodyPr>
          <a:lstStyle/>
          <a:p>
            <a:pPr>
              <a:buFont typeface="Arial" panose="020B0604020202020204" pitchFamily="34" charset="0"/>
              <a:buChar char="•"/>
            </a:pPr>
            <a:r>
              <a:rPr lang="en-US" b="1" dirty="0"/>
              <a:t>Efficient troubleshooting:</a:t>
            </a:r>
            <a:r>
              <a:rPr lang="en-US" dirty="0"/>
              <a:t> Troubleshooting is quite efficient in a star topology as compared to bus topology. In a bus topology, the manager has to inspect the kilometers of cable. In a star topology, all the stations are connected to the centralized network. Therefore, the network administrator has to go to the single station to troubleshoot the problem. </a:t>
            </a:r>
          </a:p>
          <a:p>
            <a:pPr>
              <a:buFont typeface="Arial" panose="020B0604020202020204" pitchFamily="34" charset="0"/>
              <a:buChar char="•"/>
            </a:pPr>
            <a:r>
              <a:rPr lang="en-US" b="1" dirty="0"/>
              <a:t>Network control:</a:t>
            </a:r>
            <a:r>
              <a:rPr lang="en-US" dirty="0"/>
              <a:t> Complex network control features can be easily implemented in the star topology. Any changes made in the star topology are automatically accommodated. </a:t>
            </a:r>
          </a:p>
          <a:p>
            <a:pPr>
              <a:buFont typeface="Arial" panose="020B0604020202020204" pitchFamily="34" charset="0"/>
              <a:buChar char="•"/>
            </a:pPr>
            <a:r>
              <a:rPr lang="en-US" b="1" dirty="0"/>
              <a:t>Limited failure:</a:t>
            </a:r>
            <a:r>
              <a:rPr lang="en-US" dirty="0"/>
              <a:t> As each station is connected to the central hub with its own cable, therefore failure in one cable will not affect the entire network. </a:t>
            </a:r>
          </a:p>
          <a:p>
            <a:pPr>
              <a:buFont typeface="Arial" panose="020B0604020202020204" pitchFamily="34" charset="0"/>
              <a:buChar char="•"/>
            </a:pPr>
            <a:r>
              <a:rPr lang="en-US" b="1" dirty="0"/>
              <a:t>Familiar technology:</a:t>
            </a:r>
            <a:r>
              <a:rPr lang="en-US" dirty="0"/>
              <a:t> Star topology is a familiar technology as its tools are cost-effective. </a:t>
            </a:r>
          </a:p>
          <a:p>
            <a:pPr>
              <a:buFont typeface="Arial" panose="020B0604020202020204" pitchFamily="34" charset="0"/>
              <a:buChar char="•"/>
            </a:pPr>
            <a:r>
              <a:rPr lang="en-US" b="1" dirty="0"/>
              <a:t>Easily expandable:</a:t>
            </a:r>
            <a:r>
              <a:rPr lang="en-US" dirty="0"/>
              <a:t> It is easily expandable as new stations can be added to the open ports on the hub. </a:t>
            </a:r>
          </a:p>
          <a:p>
            <a:pPr>
              <a:buFont typeface="Arial" panose="020B0604020202020204" pitchFamily="34" charset="0"/>
              <a:buChar char="•"/>
            </a:pPr>
            <a:r>
              <a:rPr lang="en-US" b="1" dirty="0"/>
              <a:t>Cost effective:</a:t>
            </a:r>
            <a:r>
              <a:rPr lang="en-US" dirty="0"/>
              <a:t> Star topology networks are cost-effective as it uses inexpensive coaxial cable. </a:t>
            </a:r>
          </a:p>
          <a:p>
            <a:pPr>
              <a:buFont typeface="Arial" panose="020B0604020202020204" pitchFamily="34" charset="0"/>
              <a:buChar char="•"/>
            </a:pPr>
            <a:r>
              <a:rPr lang="en-US" b="1" dirty="0"/>
              <a:t>High data speeds:</a:t>
            </a:r>
            <a:r>
              <a:rPr lang="en-US" dirty="0"/>
              <a:t> It supports a bandwidth of </a:t>
            </a:r>
            <a:r>
              <a:rPr lang="en-US" dirty="0" err="1"/>
              <a:t>approx</a:t>
            </a:r>
            <a:r>
              <a:rPr lang="en-US" dirty="0"/>
              <a:t> 100Mbps. Ethernet 100BaseT is one of the most popular Star topology networks. </a:t>
            </a:r>
          </a:p>
          <a:p>
            <a:endParaRPr lang="en-IN" dirty="0"/>
          </a:p>
        </p:txBody>
      </p:sp>
    </p:spTree>
    <p:extLst>
      <p:ext uri="{BB962C8B-B14F-4D97-AF65-F5344CB8AC3E}">
        <p14:creationId xmlns:p14="http://schemas.microsoft.com/office/powerpoint/2010/main" val="16957540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407A6-D38F-64B6-CA04-F29BA1BCDE1D}"/>
              </a:ext>
            </a:extLst>
          </p:cNvPr>
          <p:cNvSpPr>
            <a:spLocks noGrp="1"/>
          </p:cNvSpPr>
          <p:nvPr>
            <p:ph type="title"/>
          </p:nvPr>
        </p:nvSpPr>
        <p:spPr/>
        <p:txBody>
          <a:bodyPr/>
          <a:lstStyle/>
          <a:p>
            <a:pPr algn="ctr"/>
            <a:r>
              <a:rPr lang="en-IN" b="1" dirty="0">
                <a:solidFill>
                  <a:srgbClr val="FF0000"/>
                </a:solidFill>
              </a:rPr>
              <a:t>Disadvantages of Star topology</a:t>
            </a:r>
            <a:br>
              <a:rPr lang="en-IN" b="1" dirty="0"/>
            </a:br>
            <a:endParaRPr lang="en-IN" dirty="0"/>
          </a:p>
        </p:txBody>
      </p:sp>
      <p:sp>
        <p:nvSpPr>
          <p:cNvPr id="3" name="Content Placeholder 2">
            <a:extLst>
              <a:ext uri="{FF2B5EF4-FFF2-40B4-BE49-F238E27FC236}">
                <a16:creationId xmlns:a16="http://schemas.microsoft.com/office/drawing/2014/main" id="{B86C88F4-EE38-AF8D-FCE1-8552D5120D17}"/>
              </a:ext>
            </a:extLst>
          </p:cNvPr>
          <p:cNvSpPr>
            <a:spLocks noGrp="1"/>
          </p:cNvSpPr>
          <p:nvPr>
            <p:ph idx="1"/>
          </p:nvPr>
        </p:nvSpPr>
        <p:spPr>
          <a:xfrm>
            <a:off x="838200" y="1825625"/>
            <a:ext cx="10515600" cy="2512459"/>
          </a:xfrm>
        </p:spPr>
        <p:txBody>
          <a:bodyPr/>
          <a:lstStyle/>
          <a:p>
            <a:pPr>
              <a:buFont typeface="Arial" panose="020B0604020202020204" pitchFamily="34" charset="0"/>
              <a:buChar char="•"/>
            </a:pPr>
            <a:r>
              <a:rPr lang="en-US" b="1" dirty="0"/>
              <a:t>A Central point of failure:</a:t>
            </a:r>
            <a:r>
              <a:rPr lang="en-US" dirty="0"/>
              <a:t> If the central hub or switch goes down, then all the connected nodes will not be able to communicate with each other.</a:t>
            </a:r>
          </a:p>
          <a:p>
            <a:pPr>
              <a:buFont typeface="Arial" panose="020B0604020202020204" pitchFamily="34" charset="0"/>
              <a:buChar char="•"/>
            </a:pPr>
            <a:r>
              <a:rPr lang="en-US" b="1" dirty="0"/>
              <a:t>Cable:</a:t>
            </a:r>
            <a:r>
              <a:rPr lang="en-US" dirty="0"/>
              <a:t> Sometimes cable routing becomes difficult when a significant amount of routing is required.</a:t>
            </a:r>
          </a:p>
          <a:p>
            <a:pPr marL="0" indent="0">
              <a:buNone/>
            </a:pPr>
            <a:endParaRPr lang="en-IN" dirty="0"/>
          </a:p>
        </p:txBody>
      </p:sp>
    </p:spTree>
    <p:extLst>
      <p:ext uri="{BB962C8B-B14F-4D97-AF65-F5344CB8AC3E}">
        <p14:creationId xmlns:p14="http://schemas.microsoft.com/office/powerpoint/2010/main" val="3050447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76849-B81C-782F-C612-7E3361071006}"/>
              </a:ext>
            </a:extLst>
          </p:cNvPr>
          <p:cNvSpPr>
            <a:spLocks noGrp="1"/>
          </p:cNvSpPr>
          <p:nvPr>
            <p:ph type="title"/>
          </p:nvPr>
        </p:nvSpPr>
        <p:spPr/>
        <p:txBody>
          <a:bodyPr/>
          <a:lstStyle/>
          <a:p>
            <a:pPr algn="ctr"/>
            <a:r>
              <a:rPr lang="en-IN" b="1" dirty="0">
                <a:solidFill>
                  <a:srgbClr val="FF0000"/>
                </a:solidFill>
              </a:rPr>
              <a:t>Tree topology</a:t>
            </a:r>
            <a:br>
              <a:rPr lang="en-IN" b="1" dirty="0"/>
            </a:br>
            <a:endParaRPr lang="en-IN" dirty="0"/>
          </a:p>
        </p:txBody>
      </p:sp>
      <p:pic>
        <p:nvPicPr>
          <p:cNvPr id="5" name="Content Placeholder 4">
            <a:extLst>
              <a:ext uri="{FF2B5EF4-FFF2-40B4-BE49-F238E27FC236}">
                <a16:creationId xmlns:a16="http://schemas.microsoft.com/office/drawing/2014/main" id="{82EE19E8-009B-32BC-0FDD-4AE982C947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386" y="1690688"/>
            <a:ext cx="5740462" cy="4419526"/>
          </a:xfrm>
        </p:spPr>
      </p:pic>
    </p:spTree>
    <p:extLst>
      <p:ext uri="{BB962C8B-B14F-4D97-AF65-F5344CB8AC3E}">
        <p14:creationId xmlns:p14="http://schemas.microsoft.com/office/powerpoint/2010/main" val="4555487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7116-6E0E-FD92-64E3-DC27BCA64165}"/>
              </a:ext>
            </a:extLst>
          </p:cNvPr>
          <p:cNvSpPr>
            <a:spLocks noGrp="1"/>
          </p:cNvSpPr>
          <p:nvPr>
            <p:ph type="title"/>
          </p:nvPr>
        </p:nvSpPr>
        <p:spPr/>
        <p:txBody>
          <a:bodyPr/>
          <a:lstStyle/>
          <a:p>
            <a:pPr algn="ctr"/>
            <a:r>
              <a:rPr lang="en-IN" b="1" dirty="0">
                <a:solidFill>
                  <a:srgbClr val="FF0000"/>
                </a:solidFill>
              </a:rPr>
              <a:t>Tree topology</a:t>
            </a:r>
            <a:endParaRPr lang="en-IN" dirty="0"/>
          </a:p>
        </p:txBody>
      </p:sp>
      <p:sp>
        <p:nvSpPr>
          <p:cNvPr id="3" name="Content Placeholder 2">
            <a:extLst>
              <a:ext uri="{FF2B5EF4-FFF2-40B4-BE49-F238E27FC236}">
                <a16:creationId xmlns:a16="http://schemas.microsoft.com/office/drawing/2014/main" id="{40A6BA15-C202-8559-C7F7-506EB765B99A}"/>
              </a:ext>
            </a:extLst>
          </p:cNvPr>
          <p:cNvSpPr>
            <a:spLocks noGrp="1"/>
          </p:cNvSpPr>
          <p:nvPr>
            <p:ph idx="1"/>
          </p:nvPr>
        </p:nvSpPr>
        <p:spPr/>
        <p:txBody>
          <a:bodyPr/>
          <a:lstStyle/>
          <a:p>
            <a:pPr>
              <a:buFont typeface="Arial" panose="020B0604020202020204" pitchFamily="34" charset="0"/>
              <a:buChar char="•"/>
            </a:pPr>
            <a:r>
              <a:rPr lang="en-US" dirty="0"/>
              <a:t>Tree topology combines the characteristics of bus topology and star topology.</a:t>
            </a:r>
          </a:p>
          <a:p>
            <a:pPr>
              <a:buFont typeface="Arial" panose="020B0604020202020204" pitchFamily="34" charset="0"/>
              <a:buChar char="•"/>
            </a:pPr>
            <a:r>
              <a:rPr lang="en-US" dirty="0"/>
              <a:t>A tree topology is a type of structure in which all the computers are connected with each other in hierarchical fashion.</a:t>
            </a:r>
          </a:p>
          <a:p>
            <a:pPr>
              <a:buFont typeface="Arial" panose="020B0604020202020204" pitchFamily="34" charset="0"/>
              <a:buChar char="•"/>
            </a:pPr>
            <a:r>
              <a:rPr lang="en-US" dirty="0"/>
              <a:t>The top-most node in tree topology is known as a root node, and all other nodes are the descendants of the root node.</a:t>
            </a:r>
          </a:p>
          <a:p>
            <a:pPr>
              <a:buFont typeface="Arial" panose="020B0604020202020204" pitchFamily="34" charset="0"/>
              <a:buChar char="•"/>
            </a:pPr>
            <a:r>
              <a:rPr lang="en-US" dirty="0"/>
              <a:t>There is only one path exists between two nodes for the data transmission. Thus, it forms a parent-child hierarchy.</a:t>
            </a:r>
          </a:p>
          <a:p>
            <a:endParaRPr lang="en-IN" dirty="0"/>
          </a:p>
        </p:txBody>
      </p:sp>
    </p:spTree>
    <p:extLst>
      <p:ext uri="{BB962C8B-B14F-4D97-AF65-F5344CB8AC3E}">
        <p14:creationId xmlns:p14="http://schemas.microsoft.com/office/powerpoint/2010/main" val="14372992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D8409-54C4-678F-46EE-A6DE250004FB}"/>
              </a:ext>
            </a:extLst>
          </p:cNvPr>
          <p:cNvSpPr>
            <a:spLocks noGrp="1"/>
          </p:cNvSpPr>
          <p:nvPr>
            <p:ph type="title"/>
          </p:nvPr>
        </p:nvSpPr>
        <p:spPr/>
        <p:txBody>
          <a:bodyPr/>
          <a:lstStyle/>
          <a:p>
            <a:pPr algn="ctr"/>
            <a:r>
              <a:rPr lang="en-IN" b="1" dirty="0">
                <a:solidFill>
                  <a:srgbClr val="FF0000"/>
                </a:solidFill>
              </a:rPr>
              <a:t>Advantages of Tree topology</a:t>
            </a:r>
            <a:br>
              <a:rPr lang="en-IN" b="1" dirty="0"/>
            </a:br>
            <a:endParaRPr lang="en-IN" dirty="0"/>
          </a:p>
        </p:txBody>
      </p:sp>
      <p:sp>
        <p:nvSpPr>
          <p:cNvPr id="3" name="Content Placeholder 2">
            <a:extLst>
              <a:ext uri="{FF2B5EF4-FFF2-40B4-BE49-F238E27FC236}">
                <a16:creationId xmlns:a16="http://schemas.microsoft.com/office/drawing/2014/main" id="{EFC193DB-4469-572C-01B1-296394BCDE78}"/>
              </a:ext>
            </a:extLst>
          </p:cNvPr>
          <p:cNvSpPr>
            <a:spLocks noGrp="1"/>
          </p:cNvSpPr>
          <p:nvPr>
            <p:ph idx="1"/>
          </p:nvPr>
        </p:nvSpPr>
        <p:spPr>
          <a:xfrm>
            <a:off x="838200" y="1265274"/>
            <a:ext cx="10515600" cy="4997303"/>
          </a:xfrm>
        </p:spPr>
        <p:txBody>
          <a:bodyPr>
            <a:normAutofit fontScale="92500" lnSpcReduction="10000"/>
          </a:bodyPr>
          <a:lstStyle/>
          <a:p>
            <a:pPr>
              <a:buFont typeface="Arial" panose="020B0604020202020204" pitchFamily="34" charset="0"/>
              <a:buChar char="•"/>
            </a:pPr>
            <a:r>
              <a:rPr lang="en-US" b="1" dirty="0"/>
              <a:t>Support for broadband transmission:</a:t>
            </a:r>
            <a:r>
              <a:rPr lang="en-US" dirty="0"/>
              <a:t> Tree topology is mainly used to provide broadband transmission, i.e., signals are sent over long distances without being attenuated.</a:t>
            </a:r>
          </a:p>
          <a:p>
            <a:pPr>
              <a:buFont typeface="Arial" panose="020B0604020202020204" pitchFamily="34" charset="0"/>
              <a:buChar char="•"/>
            </a:pPr>
            <a:r>
              <a:rPr lang="en-US" b="1" dirty="0"/>
              <a:t>Easily expandable:</a:t>
            </a:r>
            <a:r>
              <a:rPr lang="en-US" dirty="0"/>
              <a:t> We can add the new device to the existing network. Therefore, we can say that tree topology is easily expandable.</a:t>
            </a:r>
          </a:p>
          <a:p>
            <a:pPr>
              <a:buFont typeface="Arial" panose="020B0604020202020204" pitchFamily="34" charset="0"/>
              <a:buChar char="•"/>
            </a:pPr>
            <a:r>
              <a:rPr lang="en-US" b="1" dirty="0"/>
              <a:t>Easily manageable:</a:t>
            </a:r>
            <a:r>
              <a:rPr lang="en-US" dirty="0"/>
              <a:t> In tree topology, the whole network is divided into segments known as star networks which can be easily managed and maintained.</a:t>
            </a:r>
          </a:p>
          <a:p>
            <a:pPr>
              <a:buFont typeface="Arial" panose="020B0604020202020204" pitchFamily="34" charset="0"/>
              <a:buChar char="•"/>
            </a:pPr>
            <a:r>
              <a:rPr lang="en-US" b="1" dirty="0"/>
              <a:t>Error detection:</a:t>
            </a:r>
            <a:r>
              <a:rPr lang="en-US" dirty="0"/>
              <a:t> Error detection and error correction are very easy in a tree topology.</a:t>
            </a:r>
          </a:p>
          <a:p>
            <a:pPr>
              <a:buFont typeface="Arial" panose="020B0604020202020204" pitchFamily="34" charset="0"/>
              <a:buChar char="•"/>
            </a:pPr>
            <a:r>
              <a:rPr lang="en-US" b="1" dirty="0"/>
              <a:t>Limited failure:</a:t>
            </a:r>
            <a:r>
              <a:rPr lang="en-US" dirty="0"/>
              <a:t> The breakdown in one station does not affect the entire network.</a:t>
            </a:r>
          </a:p>
          <a:p>
            <a:pPr>
              <a:buFont typeface="Arial" panose="020B0604020202020204" pitchFamily="34" charset="0"/>
              <a:buChar char="•"/>
            </a:pPr>
            <a:r>
              <a:rPr lang="en-US" b="1" dirty="0"/>
              <a:t>Point-to-point wiring:</a:t>
            </a:r>
            <a:r>
              <a:rPr lang="en-US" dirty="0"/>
              <a:t> It has point-to-point wiring for individual segments.</a:t>
            </a:r>
          </a:p>
          <a:p>
            <a:endParaRPr lang="en-IN" dirty="0"/>
          </a:p>
        </p:txBody>
      </p:sp>
    </p:spTree>
    <p:extLst>
      <p:ext uri="{BB962C8B-B14F-4D97-AF65-F5344CB8AC3E}">
        <p14:creationId xmlns:p14="http://schemas.microsoft.com/office/powerpoint/2010/main" val="8862340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4A938-D4DE-E974-D6B3-070C9E626E3C}"/>
              </a:ext>
            </a:extLst>
          </p:cNvPr>
          <p:cNvSpPr>
            <a:spLocks noGrp="1"/>
          </p:cNvSpPr>
          <p:nvPr>
            <p:ph type="title"/>
          </p:nvPr>
        </p:nvSpPr>
        <p:spPr/>
        <p:txBody>
          <a:bodyPr/>
          <a:lstStyle/>
          <a:p>
            <a:pPr algn="ctr"/>
            <a:r>
              <a:rPr lang="en-IN" b="1" dirty="0">
                <a:solidFill>
                  <a:srgbClr val="FF0000"/>
                </a:solidFill>
              </a:rPr>
              <a:t>Disadvantages of Tree topology</a:t>
            </a:r>
            <a:br>
              <a:rPr lang="en-IN" b="1" dirty="0"/>
            </a:br>
            <a:endParaRPr lang="en-IN" dirty="0"/>
          </a:p>
        </p:txBody>
      </p:sp>
      <p:sp>
        <p:nvSpPr>
          <p:cNvPr id="3" name="Content Placeholder 2">
            <a:extLst>
              <a:ext uri="{FF2B5EF4-FFF2-40B4-BE49-F238E27FC236}">
                <a16:creationId xmlns:a16="http://schemas.microsoft.com/office/drawing/2014/main" id="{C4AA8B0F-6CAA-55CB-61BF-869C8C92A8D3}"/>
              </a:ext>
            </a:extLst>
          </p:cNvPr>
          <p:cNvSpPr>
            <a:spLocks noGrp="1"/>
          </p:cNvSpPr>
          <p:nvPr>
            <p:ph idx="1"/>
          </p:nvPr>
        </p:nvSpPr>
        <p:spPr/>
        <p:txBody>
          <a:bodyPr/>
          <a:lstStyle/>
          <a:p>
            <a:pPr>
              <a:buFont typeface="Arial" panose="020B0604020202020204" pitchFamily="34" charset="0"/>
              <a:buChar char="•"/>
            </a:pPr>
            <a:r>
              <a:rPr lang="en-US" b="1" dirty="0"/>
              <a:t>Difficult troubleshooting:</a:t>
            </a:r>
            <a:r>
              <a:rPr lang="en-US" dirty="0"/>
              <a:t> If any fault occurs in the node, then it becomes difficult to troubleshoot the problem.</a:t>
            </a:r>
          </a:p>
          <a:p>
            <a:pPr>
              <a:buFont typeface="Arial" panose="020B0604020202020204" pitchFamily="34" charset="0"/>
              <a:buChar char="•"/>
            </a:pPr>
            <a:r>
              <a:rPr lang="en-US" b="1" dirty="0"/>
              <a:t>High cost:</a:t>
            </a:r>
            <a:r>
              <a:rPr lang="en-US" dirty="0"/>
              <a:t> Devices required for broadband transmission are very costly.</a:t>
            </a:r>
          </a:p>
          <a:p>
            <a:pPr>
              <a:buFont typeface="Arial" panose="020B0604020202020204" pitchFamily="34" charset="0"/>
              <a:buChar char="•"/>
            </a:pPr>
            <a:r>
              <a:rPr lang="en-US" b="1" dirty="0"/>
              <a:t>Failure:</a:t>
            </a:r>
            <a:r>
              <a:rPr lang="en-US" dirty="0"/>
              <a:t> A tree topology mainly relies on main bus cable and failure in main bus cable will damage the overall network.</a:t>
            </a:r>
          </a:p>
          <a:p>
            <a:pPr>
              <a:buFont typeface="Arial" panose="020B0604020202020204" pitchFamily="34" charset="0"/>
              <a:buChar char="•"/>
            </a:pPr>
            <a:r>
              <a:rPr lang="en-US" b="1" dirty="0"/>
              <a:t>Reconfiguration difficult:</a:t>
            </a:r>
            <a:r>
              <a:rPr lang="en-US" dirty="0"/>
              <a:t> If new devices are added, then it becomes difficult to reconfigure.</a:t>
            </a:r>
          </a:p>
          <a:p>
            <a:pPr marL="0" indent="0">
              <a:buNone/>
            </a:pPr>
            <a:endParaRPr lang="en-IN" dirty="0"/>
          </a:p>
        </p:txBody>
      </p:sp>
    </p:spTree>
    <p:extLst>
      <p:ext uri="{BB962C8B-B14F-4D97-AF65-F5344CB8AC3E}">
        <p14:creationId xmlns:p14="http://schemas.microsoft.com/office/powerpoint/2010/main" val="34924023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3EDD-A964-4B28-887C-C8785BD155BE}"/>
              </a:ext>
            </a:extLst>
          </p:cNvPr>
          <p:cNvSpPr>
            <a:spLocks noGrp="1"/>
          </p:cNvSpPr>
          <p:nvPr>
            <p:ph type="title"/>
          </p:nvPr>
        </p:nvSpPr>
        <p:spPr/>
        <p:txBody>
          <a:bodyPr/>
          <a:lstStyle/>
          <a:p>
            <a:pPr algn="ctr"/>
            <a:r>
              <a:rPr lang="en-IN" b="1" dirty="0">
                <a:solidFill>
                  <a:srgbClr val="FF0000"/>
                </a:solidFill>
              </a:rPr>
              <a:t>Mesh topology</a:t>
            </a:r>
            <a:endParaRPr lang="en-IN" dirty="0">
              <a:solidFill>
                <a:srgbClr val="FF0000"/>
              </a:solidFill>
            </a:endParaRPr>
          </a:p>
        </p:txBody>
      </p:sp>
      <p:pic>
        <p:nvPicPr>
          <p:cNvPr id="5" name="Content Placeholder 4">
            <a:extLst>
              <a:ext uri="{FF2B5EF4-FFF2-40B4-BE49-F238E27FC236}">
                <a16:creationId xmlns:a16="http://schemas.microsoft.com/office/drawing/2014/main" id="{D2308EF6-76FE-634B-5A06-9447638268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3953" y="1690688"/>
            <a:ext cx="6124353" cy="4082902"/>
          </a:xfrm>
        </p:spPr>
      </p:pic>
    </p:spTree>
    <p:extLst>
      <p:ext uri="{BB962C8B-B14F-4D97-AF65-F5344CB8AC3E}">
        <p14:creationId xmlns:p14="http://schemas.microsoft.com/office/powerpoint/2010/main" val="39789622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C7F67-8E77-23A1-CFA1-2C57329AA59F}"/>
              </a:ext>
            </a:extLst>
          </p:cNvPr>
          <p:cNvSpPr>
            <a:spLocks noGrp="1"/>
          </p:cNvSpPr>
          <p:nvPr>
            <p:ph type="title"/>
          </p:nvPr>
        </p:nvSpPr>
        <p:spPr/>
        <p:txBody>
          <a:bodyPr/>
          <a:lstStyle/>
          <a:p>
            <a:pPr algn="ctr"/>
            <a:r>
              <a:rPr lang="en-IN" b="1" dirty="0">
                <a:solidFill>
                  <a:srgbClr val="FF0000"/>
                </a:solidFill>
              </a:rPr>
              <a:t>Mesh topology</a:t>
            </a:r>
            <a:endParaRPr lang="en-IN" dirty="0"/>
          </a:p>
        </p:txBody>
      </p:sp>
      <p:sp>
        <p:nvSpPr>
          <p:cNvPr id="3" name="Content Placeholder 2">
            <a:extLst>
              <a:ext uri="{FF2B5EF4-FFF2-40B4-BE49-F238E27FC236}">
                <a16:creationId xmlns:a16="http://schemas.microsoft.com/office/drawing/2014/main" id="{8D80162D-46A1-B3C3-449D-B6FEDF07194B}"/>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en-US" dirty="0"/>
              <a:t>Mesh technology is an arrangement of the network in which computers are interconnected with each other through various redundant connections.</a:t>
            </a:r>
          </a:p>
          <a:p>
            <a:pPr>
              <a:buFont typeface="Arial" panose="020B0604020202020204" pitchFamily="34" charset="0"/>
              <a:buChar char="•"/>
            </a:pPr>
            <a:r>
              <a:rPr lang="en-US" dirty="0"/>
              <a:t>There are multiple paths from one computer to another computer.</a:t>
            </a:r>
          </a:p>
          <a:p>
            <a:pPr>
              <a:buFont typeface="Arial" panose="020B0604020202020204" pitchFamily="34" charset="0"/>
              <a:buChar char="•"/>
            </a:pPr>
            <a:r>
              <a:rPr lang="en-US" dirty="0"/>
              <a:t>It does not contain the switch, hub or any central computer which acts as a central point of communication.</a:t>
            </a:r>
          </a:p>
          <a:p>
            <a:pPr>
              <a:buFont typeface="Arial" panose="020B0604020202020204" pitchFamily="34" charset="0"/>
              <a:buChar char="•"/>
            </a:pPr>
            <a:r>
              <a:rPr lang="en-US" dirty="0"/>
              <a:t>The Internet is an example of the mesh topology.</a:t>
            </a:r>
          </a:p>
          <a:p>
            <a:pPr>
              <a:buFont typeface="Arial" panose="020B0604020202020204" pitchFamily="34" charset="0"/>
              <a:buChar char="•"/>
            </a:pPr>
            <a:r>
              <a:rPr lang="en-US" dirty="0"/>
              <a:t>Mesh topology is mainly used for WAN implementations where communication failures are a critical concern.</a:t>
            </a:r>
          </a:p>
          <a:p>
            <a:pPr>
              <a:buFont typeface="Arial" panose="020B0604020202020204" pitchFamily="34" charset="0"/>
              <a:buChar char="•"/>
            </a:pPr>
            <a:r>
              <a:rPr lang="en-US" dirty="0"/>
              <a:t>Mesh topology is mainly used for wireless networks.</a:t>
            </a:r>
          </a:p>
          <a:p>
            <a:pPr>
              <a:buFont typeface="Arial" panose="020B0604020202020204" pitchFamily="34" charset="0"/>
              <a:buChar char="•"/>
            </a:pPr>
            <a:r>
              <a:rPr lang="en-US" dirty="0"/>
              <a:t>Mesh topology can be formed by using the formula:</a:t>
            </a:r>
            <a:br>
              <a:rPr lang="en-US" dirty="0"/>
            </a:br>
            <a:r>
              <a:rPr lang="en-US" b="1" dirty="0"/>
              <a:t>Number of cables = (n*(n-1))/2;</a:t>
            </a:r>
            <a:r>
              <a:rPr lang="en-US" dirty="0"/>
              <a:t> </a:t>
            </a:r>
          </a:p>
          <a:p>
            <a:r>
              <a:rPr lang="en-US" dirty="0"/>
              <a:t>Where n is the number of nodes that represents the network.</a:t>
            </a:r>
          </a:p>
          <a:p>
            <a:pPr marL="0" indent="0">
              <a:buNone/>
            </a:pPr>
            <a:endParaRPr lang="en-IN" dirty="0"/>
          </a:p>
        </p:txBody>
      </p:sp>
    </p:spTree>
    <p:extLst>
      <p:ext uri="{BB962C8B-B14F-4D97-AF65-F5344CB8AC3E}">
        <p14:creationId xmlns:p14="http://schemas.microsoft.com/office/powerpoint/2010/main" val="761786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132200</TotalTime>
  <Words>10960</Words>
  <Application>Microsoft Office PowerPoint</Application>
  <PresentationFormat>Widescreen</PresentationFormat>
  <Paragraphs>1024</Paragraphs>
  <Slides>179</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179</vt:i4>
      </vt:variant>
    </vt:vector>
  </HeadingPairs>
  <TitlesOfParts>
    <vt:vector size="185" baseType="lpstr">
      <vt:lpstr>Arial</vt:lpstr>
      <vt:lpstr>Calibri</vt:lpstr>
      <vt:lpstr>Calibri Light</vt:lpstr>
      <vt:lpstr>Times New Roman</vt:lpstr>
      <vt:lpstr>Office Theme</vt:lpstr>
      <vt:lpstr>Custom Design</vt:lpstr>
      <vt:lpstr>CSE-2021-SD</vt:lpstr>
      <vt:lpstr>Course Outcomes</vt:lpstr>
      <vt:lpstr>CLO-01 Lecture -19-30</vt:lpstr>
      <vt:lpstr>Software engineering</vt:lpstr>
      <vt:lpstr>Software Development life Cycle</vt:lpstr>
      <vt:lpstr>Waterfall Model</vt:lpstr>
      <vt:lpstr>Spiral Model</vt:lpstr>
      <vt:lpstr>Prototype Model</vt:lpstr>
      <vt:lpstr>RAD (Rapid Application Development) Model</vt:lpstr>
      <vt:lpstr>Agile Model</vt:lpstr>
      <vt:lpstr>Agile Model</vt:lpstr>
      <vt:lpstr>Phases in the Agile model </vt:lpstr>
      <vt:lpstr>Requirement Gathering</vt:lpstr>
      <vt:lpstr>High-level Design(HLD)</vt:lpstr>
      <vt:lpstr>Decision Tables</vt:lpstr>
      <vt:lpstr>Decision Tables (Leap Year)</vt:lpstr>
      <vt:lpstr>Decision Tables Library Policy/Rule</vt:lpstr>
      <vt:lpstr>Decision Tables Library Policy/Rule</vt:lpstr>
      <vt:lpstr>Decision Tree</vt:lpstr>
      <vt:lpstr>Data flow Diagram</vt:lpstr>
      <vt:lpstr>Symbols and Notations Used in DFDs</vt:lpstr>
      <vt:lpstr>DFD rules and tips</vt:lpstr>
      <vt:lpstr>Flow Chart</vt:lpstr>
      <vt:lpstr>PowerPoint Presentation</vt:lpstr>
      <vt:lpstr>Data Dictionary</vt:lpstr>
      <vt:lpstr>Types of data dictionaries</vt:lpstr>
      <vt:lpstr>Components of a data dictionary</vt:lpstr>
      <vt:lpstr>Benefits of having &amp; using a data dictionary</vt:lpstr>
      <vt:lpstr>How to create a data dictionary</vt:lpstr>
      <vt:lpstr>Users who can update a data dictionary</vt:lpstr>
      <vt:lpstr> Database </vt:lpstr>
      <vt:lpstr>Low Level Design</vt:lpstr>
      <vt:lpstr>Low Level Design</vt:lpstr>
      <vt:lpstr>Steps involved in the low-level design</vt:lpstr>
      <vt:lpstr>Roadmap to Low Level Design (LLD)</vt:lpstr>
      <vt:lpstr>Database Management System </vt:lpstr>
      <vt:lpstr>DBMS allows users the following tasks:</vt:lpstr>
      <vt:lpstr>Characteristics of DBMS </vt:lpstr>
      <vt:lpstr>Advantages of DBMS </vt:lpstr>
      <vt:lpstr>SQL</vt:lpstr>
      <vt:lpstr>NoSQL Database </vt:lpstr>
      <vt:lpstr>Normalization</vt:lpstr>
      <vt:lpstr>Types of Normal Forms</vt:lpstr>
      <vt:lpstr>PowerPoint Presentation</vt:lpstr>
      <vt:lpstr>First Normal Form (1NF)</vt:lpstr>
      <vt:lpstr>First Normal Form (1NF)</vt:lpstr>
      <vt:lpstr>Second Normal Form (2NF)</vt:lpstr>
      <vt:lpstr>Second Normal Form (2NF)</vt:lpstr>
      <vt:lpstr>Third Normal Form (3NF)</vt:lpstr>
      <vt:lpstr>Third Normal Form (3NF)</vt:lpstr>
      <vt:lpstr>Boyce Codd normal form (BCNF)</vt:lpstr>
      <vt:lpstr>Boyce Codd normal form (BCNF)</vt:lpstr>
      <vt:lpstr>Download and Install MySql</vt:lpstr>
      <vt:lpstr>PowerPoint Presentation</vt:lpstr>
      <vt:lpstr>What is a Computer Network? </vt:lpstr>
      <vt:lpstr>Conceptual View of Network</vt:lpstr>
      <vt:lpstr>Conceptual View of Network</vt:lpstr>
      <vt:lpstr>Components Of Computer Network </vt:lpstr>
      <vt:lpstr>Network Interface Card</vt:lpstr>
      <vt:lpstr>Network Interface Card</vt:lpstr>
      <vt:lpstr>Hub </vt:lpstr>
      <vt:lpstr>PowerPoint Presentation</vt:lpstr>
      <vt:lpstr> </vt:lpstr>
      <vt:lpstr>Crossover Cabling </vt:lpstr>
      <vt:lpstr>Straight through Cabling</vt:lpstr>
      <vt:lpstr>PowerPoint Presentation</vt:lpstr>
      <vt:lpstr>Network Cable Types and Specifications </vt:lpstr>
      <vt:lpstr>Coaxial cable </vt:lpstr>
      <vt:lpstr>Coaxial cable</vt:lpstr>
      <vt:lpstr>Coaxial cable</vt:lpstr>
      <vt:lpstr>Coaxial cable</vt:lpstr>
      <vt:lpstr>Twisted-pair cables</vt:lpstr>
      <vt:lpstr>Types :Twisted-pair cables</vt:lpstr>
      <vt:lpstr>PowerPoint Presentation</vt:lpstr>
      <vt:lpstr>Fiber optic cable </vt:lpstr>
      <vt:lpstr>PowerPoint Presentation</vt:lpstr>
      <vt:lpstr>PowerPoint Presentation</vt:lpstr>
      <vt:lpstr>Topology</vt:lpstr>
      <vt:lpstr>Physical Topology</vt:lpstr>
      <vt:lpstr>Bus Topology</vt:lpstr>
      <vt:lpstr>Bus Topology</vt:lpstr>
      <vt:lpstr>Bus Topology</vt:lpstr>
      <vt:lpstr>Advantages of Bus topology: </vt:lpstr>
      <vt:lpstr>Disadvantages of Bus topology </vt:lpstr>
      <vt:lpstr>Ring Topology </vt:lpstr>
      <vt:lpstr>Ring Topology</vt:lpstr>
      <vt:lpstr>Working of Token passing </vt:lpstr>
      <vt:lpstr>Advantages of Ring topology </vt:lpstr>
      <vt:lpstr>Disadvantages of Ring topology </vt:lpstr>
      <vt:lpstr>Star Topology </vt:lpstr>
      <vt:lpstr>Star Topology</vt:lpstr>
      <vt:lpstr>Advantages of Star topology </vt:lpstr>
      <vt:lpstr>Disadvantages of Star topology </vt:lpstr>
      <vt:lpstr>Tree topology </vt:lpstr>
      <vt:lpstr>Tree topology</vt:lpstr>
      <vt:lpstr>Advantages of Tree topology </vt:lpstr>
      <vt:lpstr>Disadvantages of Tree topology </vt:lpstr>
      <vt:lpstr>Mesh topology</vt:lpstr>
      <vt:lpstr>Mesh topology</vt:lpstr>
      <vt:lpstr>Types of Mesh topology</vt:lpstr>
      <vt:lpstr>Advantages of Mesh topology </vt:lpstr>
      <vt:lpstr>Disadvantages of Mesh topology</vt:lpstr>
      <vt:lpstr>Hybrid Topology</vt:lpstr>
      <vt:lpstr>Hybrid Topology</vt:lpstr>
      <vt:lpstr>Advantages of Hybrid Topology </vt:lpstr>
      <vt:lpstr>Disadvantages of Hybrid topology </vt:lpstr>
      <vt:lpstr>TCP/IP Model</vt:lpstr>
      <vt:lpstr>PowerPoint Presentation</vt:lpstr>
      <vt:lpstr>PowerPoint Presentation</vt:lpstr>
      <vt:lpstr>Data Link Layer</vt:lpstr>
      <vt:lpstr>Data Link Layer</vt:lpstr>
      <vt:lpstr>Functions of the data link layer</vt:lpstr>
      <vt:lpstr>Functions of the data link layer</vt:lpstr>
      <vt:lpstr>Network Layer</vt:lpstr>
      <vt:lpstr>Functions of Network Layer</vt:lpstr>
      <vt:lpstr>Forwarding &amp; Routing </vt:lpstr>
      <vt:lpstr>PowerPoint Presentation</vt:lpstr>
      <vt:lpstr>Services Provided by the Network Layer</vt:lpstr>
      <vt:lpstr>Conceptual View of Network</vt:lpstr>
      <vt:lpstr>IP- Packets</vt:lpstr>
      <vt:lpstr>Description</vt:lpstr>
      <vt:lpstr>Description</vt:lpstr>
      <vt:lpstr>Description</vt:lpstr>
      <vt:lpstr>IP-Address</vt:lpstr>
      <vt:lpstr>Types of IP addresses </vt:lpstr>
      <vt:lpstr>Network Classes</vt:lpstr>
      <vt:lpstr>Network Classes</vt:lpstr>
      <vt:lpstr>Class A Network</vt:lpstr>
      <vt:lpstr>Class A Network</vt:lpstr>
      <vt:lpstr>Class B Network</vt:lpstr>
      <vt:lpstr>Class B Network</vt:lpstr>
      <vt:lpstr>Class C Network</vt:lpstr>
      <vt:lpstr>Class C Network</vt:lpstr>
      <vt:lpstr>Class D Network</vt:lpstr>
      <vt:lpstr>Class E Network</vt:lpstr>
      <vt:lpstr>PowerPoint Presentation</vt:lpstr>
      <vt:lpstr>PowerPoint Presentation</vt:lpstr>
      <vt:lpstr>Transport layer</vt:lpstr>
      <vt:lpstr>Services Provided by Transport Layer                         Process to Process Communication </vt:lpstr>
      <vt:lpstr>Services Provided by Transport Layer                         Multiplexing and Demultiplexing</vt:lpstr>
      <vt:lpstr>Services Provided by Transport Layer                         Flow Control</vt:lpstr>
      <vt:lpstr>Services Provided by Transport Layer                         Data Integrity</vt:lpstr>
      <vt:lpstr>Services Provided by Transport Layer                         Congestion avoidance</vt:lpstr>
      <vt:lpstr>Connection Oriented Communication</vt:lpstr>
      <vt:lpstr>Connection Oriented Communication</vt:lpstr>
      <vt:lpstr>Advantages </vt:lpstr>
      <vt:lpstr>Drawbacks of Connection-Oriented Service</vt:lpstr>
      <vt:lpstr>Connectionless Communication</vt:lpstr>
      <vt:lpstr>Advantages</vt:lpstr>
      <vt:lpstr>Disadvantages</vt:lpstr>
      <vt:lpstr>Connection Oriented Vs Connectionless</vt:lpstr>
      <vt:lpstr>Connection Oriented Vs Connectionless</vt:lpstr>
      <vt:lpstr>Working of Transport Layer</vt:lpstr>
      <vt:lpstr>Transport Layer Protocols </vt:lpstr>
      <vt:lpstr>UDP (User Datagram Protocol)</vt:lpstr>
      <vt:lpstr>Format of User Datagram </vt:lpstr>
      <vt:lpstr>Format of User Datagram                                                 ( 8 Bytes)</vt:lpstr>
      <vt:lpstr>UDP Services</vt:lpstr>
      <vt:lpstr>Disadvantages</vt:lpstr>
      <vt:lpstr>Transmission Control Protocol (TCP)</vt:lpstr>
      <vt:lpstr>Features of TCP Protocol</vt:lpstr>
      <vt:lpstr>TCP Segment Format</vt:lpstr>
      <vt:lpstr>TCP Segment Format</vt:lpstr>
      <vt:lpstr>TCP Segment Format</vt:lpstr>
      <vt:lpstr>TCP Segment Format</vt:lpstr>
      <vt:lpstr>Differences b/w TCP &amp; UDP</vt:lpstr>
      <vt:lpstr>Stream Control Transmission Protocol(SCTP)</vt:lpstr>
      <vt:lpstr>Stream Control Transmission Protocol(SCTP)</vt:lpstr>
      <vt:lpstr>Application layer</vt:lpstr>
      <vt:lpstr>PowerPoint Presentation</vt:lpstr>
      <vt:lpstr>PowerPoint Presentation</vt:lpstr>
      <vt:lpstr>Application Layer</vt:lpstr>
      <vt:lpstr>Application Layer</vt:lpstr>
      <vt:lpstr>PowerPoint Presentation</vt:lpstr>
      <vt:lpstr>Services provided by Application Layer</vt:lpstr>
      <vt:lpstr>Functions of the Application Layer</vt:lpstr>
      <vt:lpstr>Functions of the Application Layer</vt:lpstr>
      <vt:lpstr>Application Architecture</vt:lpstr>
      <vt:lpstr>Application layer protocols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History</dc:title>
  <dc:creator>Mananjay Dubey</dc:creator>
  <cp:lastModifiedBy>Mananjay Dubey</cp:lastModifiedBy>
  <cp:revision>351</cp:revision>
  <dcterms:created xsi:type="dcterms:W3CDTF">2022-11-23T04:25:00Z</dcterms:created>
  <dcterms:modified xsi:type="dcterms:W3CDTF">2024-06-12T15:54:37Z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79F6D63A99DD4114A359EB1E0C98EC65</vt:lpwstr>
  </property>
  <property fmtid="{D5CDD505-2E9C-101B-9397-08002B2CF9AE}" pid="3" name="KSOProductBuildVer">
    <vt:lpwstr>1033-11.2.0.11537</vt:lpwstr>
  </property>
</Properties>
</file>